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tremetech.com/wp-content/uploads/2013/08/CPU-Scaling.jpg" TargetMode="External"/><Relationship Id="rId3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5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worker-cold-start/6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5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transferrable-vs-cloning/3" TargetMode="External"/><Relationship Id="rId3" Type="http://schemas.openxmlformats.org/officeDocument/2006/relationships/hyperlink" Target="http://jsperf.com/longer-transferrable-vs-cloning/3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transfer-shared-vs-not-shared" TargetMode="Externa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67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pjs-serialization-comparison/4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pjs-serialization/5" TargetMode="Externa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pjs-serialization-long/3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shared-function-transfer" TargetMode="Externa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additional-sendingdata-comparison/2" TargetMode="Externa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additional-clonningdata-comparison/3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additional-clonningdata-comparison-long/3" TargetMode="Externa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70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arraybuffer-split/3" TargetMode="Externa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71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typedarray-merge/2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sharedtypedarray-merge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72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global-ctx-inlined-func/3" TargetMode="Externa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73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pjs-map-inlining/7" TargetMode="Externa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74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perf.com/p-j-s-with-vs-without-function-cache/4" TargetMode="Externa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75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jsteam.github.io/pjs/" TargetMode="External"/><Relationship Id="rId3" Type="http://schemas.openxmlformats.org/officeDocument/2006/relationships/image" Target="../media/image7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FFFFFF"/>
                </a:solidFill>
              </a:rPr>
              <a:t>Utilización de esqueletos algorítmicos en EcmaScript para paralelizar el computo en navegadores Web a través de Web Workers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5029200"/>
            <a:ext cx="10464800" cy="351933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Schenkelman, Damian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Servetto, Matias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Tutora: Rosa Wachenchauzer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map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map :: (a -&gt; b) -&gt; [a] -&gt; [b]</a:t>
            </a:r>
          </a:p>
        </p:txBody>
      </p:sp>
      <p:sp>
        <p:nvSpPr>
          <p:cNvPr id="55" name="Shape 55"/>
          <p:cNvSpPr/>
          <p:nvPr/>
        </p:nvSpPr>
        <p:spPr>
          <a:xfrm>
            <a:off x="1417835" y="2807667"/>
            <a:ext cx="9415017" cy="162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dobles = map(e =&gt; e * 2, [1,2,3,4]);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dobles [2,4,6,8]</a:t>
            </a:r>
          </a:p>
        </p:txBody>
      </p:sp>
    </p:spTree>
  </p:cSld>
  <p:clrMapOvr>
    <a:masterClrMapping/>
  </p:clrMapOvr>
  <p:transition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Entregables</a:t>
            </a:r>
          </a:p>
        </p:txBody>
      </p:sp>
      <p:sp>
        <p:nvSpPr>
          <p:cNvPr id="1093" name="Shape 10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91159" indent="-391159" defTabSz="514095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3343">
                <a:solidFill>
                  <a:srgbClr val="FFFFFF"/>
                </a:solidFill>
              </a:rPr>
              <a:t>Paper propuesto para CARLA 2015</a:t>
            </a:r>
            <a:endParaRPr sz="3343">
              <a:solidFill>
                <a:srgbClr val="FFFFFF"/>
              </a:solidFill>
            </a:endParaRPr>
          </a:p>
          <a:p>
            <a:pPr lvl="0" marL="391159" indent="-391159" defTabSz="514095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3343">
                <a:solidFill>
                  <a:srgbClr val="FFFFFF"/>
                </a:solidFill>
              </a:rPr>
              <a:t>Reporte técnico con benchmarks y decisiones de diseño</a:t>
            </a:r>
            <a:endParaRPr sz="3343">
              <a:solidFill>
                <a:srgbClr val="FFFFFF"/>
              </a:solidFill>
            </a:endParaRPr>
          </a:p>
          <a:p>
            <a:pPr lvl="0" marL="391159" indent="-391159" defTabSz="514095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3343">
                <a:solidFill>
                  <a:srgbClr val="FFFFFF"/>
                </a:solidFill>
              </a:rPr>
              <a:t>Repositorio open source con el código de la biblioteca y documentación de uso</a:t>
            </a:r>
            <a:endParaRPr sz="3343">
              <a:solidFill>
                <a:srgbClr val="FFFFFF"/>
              </a:solidFill>
            </a:endParaRPr>
          </a:p>
          <a:p>
            <a:pPr lvl="0" marL="391159" indent="-391159" defTabSz="514095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3343">
                <a:solidFill>
                  <a:srgbClr val="FFFFFF"/>
                </a:solidFill>
              </a:rPr>
              <a:t>Sitio web para la biblioteca: http://pjsteam.github.io/pjs/</a:t>
            </a:r>
            <a:endParaRPr sz="3343">
              <a:solidFill>
                <a:srgbClr val="FFFFFF"/>
              </a:solidFill>
            </a:endParaRPr>
          </a:p>
          <a:p>
            <a:pPr lvl="0" marL="391159" indent="-391159" defTabSz="514095">
              <a:spcBef>
                <a:spcPts val="3600"/>
              </a:spcBef>
              <a:defRPr sz="1800">
                <a:solidFill>
                  <a:srgbClr val="000000"/>
                </a:solidFill>
              </a:defRPr>
            </a:pPr>
            <a:r>
              <a:rPr sz="3343">
                <a:solidFill>
                  <a:srgbClr val="FFFFFF"/>
                </a:solidFill>
              </a:rPr>
              <a:t>Charla en JSConfUY en la que se presentó la biblioteca</a:t>
            </a:r>
          </a:p>
        </p:txBody>
      </p:sp>
    </p:spTree>
  </p:cSld>
  <p:clrMapOvr>
    <a:masterClrMapping/>
  </p:clrMapOvr>
  <p:transition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Preguntas?</a:t>
            </a:r>
          </a:p>
        </p:txBody>
      </p:sp>
    </p:spTree>
  </p:cSld>
  <p:clrMapOvr>
    <a:masterClrMapping/>
  </p:clrMapOvr>
  <p:transition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Gracias!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map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map :: (a -&gt; b) -&gt; [a] -&gt; [b]</a:t>
            </a:r>
          </a:p>
        </p:txBody>
      </p:sp>
      <p:sp>
        <p:nvSpPr>
          <p:cNvPr id="59" name="Shape 59"/>
          <p:cNvSpPr/>
          <p:nvPr/>
        </p:nvSpPr>
        <p:spPr>
          <a:xfrm>
            <a:off x="1417835" y="2807667"/>
            <a:ext cx="9415017" cy="162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dobles = map(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e =&gt; e * 2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36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dobles [2,4,6,8]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filter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filter :: (a -&gt; Bool) -&gt; [a] -&gt; [a]</a:t>
            </a:r>
          </a:p>
        </p:txBody>
      </p:sp>
      <p:sp>
        <p:nvSpPr>
          <p:cNvPr id="63" name="Shape 63"/>
          <p:cNvSpPr/>
          <p:nvPr/>
        </p:nvSpPr>
        <p:spPr>
          <a:xfrm>
            <a:off x="1417835" y="2807667"/>
            <a:ext cx="11174612" cy="162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pares = filter(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 =&gt; e % 2 == 0, [1,2,3,4]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pares [2,4]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filter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filter :: (a -&gt; Bool) -&gt; [a] -&gt; [a]</a:t>
            </a:r>
          </a:p>
        </p:txBody>
      </p:sp>
      <p:sp>
        <p:nvSpPr>
          <p:cNvPr id="67" name="Shape 67"/>
          <p:cNvSpPr/>
          <p:nvPr/>
        </p:nvSpPr>
        <p:spPr>
          <a:xfrm>
            <a:off x="1417835" y="2807667"/>
            <a:ext cx="11174612" cy="1623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pares = filter(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e =&gt; e % 2 == 0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36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pares [2,4]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reduce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reduce :: (a -&gt; b -&gt; a) -&gt; a -&gt; [b] -&gt; a</a:t>
            </a:r>
          </a:p>
        </p:txBody>
      </p:sp>
      <p:sp>
        <p:nvSpPr>
          <p:cNvPr id="71" name="Shape 71"/>
          <p:cNvSpPr/>
          <p:nvPr/>
        </p:nvSpPr>
        <p:spPr>
          <a:xfrm>
            <a:off x="1417835" y="2274267"/>
            <a:ext cx="9415017" cy="269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suma = reduce(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(ac, cur) =&gt; ac + cur,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0, 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suma 10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reduce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reduce :: (a -&gt; b -&gt; a) -&gt; a -&gt; [b] -&gt; a</a:t>
            </a:r>
          </a:p>
        </p:txBody>
      </p:sp>
      <p:sp>
        <p:nvSpPr>
          <p:cNvPr id="75" name="Shape 75"/>
          <p:cNvSpPr/>
          <p:nvPr/>
        </p:nvSpPr>
        <p:spPr>
          <a:xfrm>
            <a:off x="1417835" y="2274267"/>
            <a:ext cx="9415017" cy="2690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suma = reduce(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(ac, cur) =&gt; ac + cur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3600">
              <a:solidFill>
                <a:srgbClr val="009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suma 10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Encadenamiento</a:t>
            </a:r>
          </a:p>
        </p:txBody>
      </p:sp>
      <p:sp>
        <p:nvSpPr>
          <p:cNvPr id="78" name="Shape 78"/>
          <p:cNvSpPr/>
          <p:nvPr/>
        </p:nvSpPr>
        <p:spPr>
          <a:xfrm>
            <a:off x="1417835" y="2540967"/>
            <a:ext cx="7906793" cy="215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pipe(filter(e =&gt; e % 2 == 0), 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map(e =&gt; e * 2), [1,2,3,4]);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[4, 8]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pipe :: ([a] -&gt; [b]) -&gt; ([b] -&gt; [c]) -&gt; [a] -&gt; [c]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Encadenamiento</a:t>
            </a:r>
          </a:p>
        </p:txBody>
      </p:sp>
      <p:sp>
        <p:nvSpPr>
          <p:cNvPr id="82" name="Shape 82"/>
          <p:cNvSpPr/>
          <p:nvPr/>
        </p:nvSpPr>
        <p:spPr>
          <a:xfrm>
            <a:off x="1417835" y="2540967"/>
            <a:ext cx="7906793" cy="215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pipe(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filter(e =&gt; e % 2 == 0)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D479"/>
                </a:solidFill>
                <a:latin typeface="Consolas"/>
                <a:ea typeface="Consolas"/>
                <a:cs typeface="Consolas"/>
                <a:sym typeface="Consolas"/>
              </a:rPr>
              <a:t>map(e =&gt; e * 2)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sz="36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[1,2,3,4]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[4, 8]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pipe :: ([a] -&gt; [b]) -&gt; ([b] -&gt; [c]) -&gt; [a] -&gt; [c]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Caso de estudio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map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</a:t>
            </a:r>
          </a:p>
        </p:txBody>
      </p:sp>
      <p:sp>
        <p:nvSpPr>
          <p:cNvPr id="89" name="Shape 89"/>
          <p:cNvSpPr/>
          <p:nvPr/>
        </p:nvSpPr>
        <p:spPr>
          <a:xfrm>
            <a:off x="5867400" y="12446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T1</a:t>
            </a:r>
          </a:p>
        </p:txBody>
      </p:sp>
      <p:sp>
        <p:nvSpPr>
          <p:cNvPr id="90" name="Shape 90"/>
          <p:cNvSpPr/>
          <p:nvPr/>
        </p:nvSpPr>
        <p:spPr>
          <a:xfrm>
            <a:off x="5867400" y="27432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T2</a:t>
            </a:r>
          </a:p>
        </p:txBody>
      </p:sp>
      <p:sp>
        <p:nvSpPr>
          <p:cNvPr id="91" name="Shape 91"/>
          <p:cNvSpPr/>
          <p:nvPr/>
        </p:nvSpPr>
        <p:spPr>
          <a:xfrm>
            <a:off x="5867400" y="42418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T3</a:t>
            </a:r>
          </a:p>
        </p:txBody>
      </p:sp>
      <p:sp>
        <p:nvSpPr>
          <p:cNvPr id="92" name="Shape 92"/>
          <p:cNvSpPr/>
          <p:nvPr/>
        </p:nvSpPr>
        <p:spPr>
          <a:xfrm>
            <a:off x="5867400" y="57404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T4</a:t>
            </a:r>
          </a:p>
        </p:txBody>
      </p:sp>
      <p:sp>
        <p:nvSpPr>
          <p:cNvPr id="93" name="Shape 93"/>
          <p:cNvSpPr/>
          <p:nvPr/>
        </p:nvSpPr>
        <p:spPr>
          <a:xfrm>
            <a:off x="1739900" y="34925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94" name="Shape 94"/>
          <p:cNvSpPr/>
          <p:nvPr/>
        </p:nvSpPr>
        <p:spPr>
          <a:xfrm>
            <a:off x="1186581" y="4992067"/>
            <a:ext cx="2376638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[1,2,3,4]</a:t>
            </a:r>
          </a:p>
        </p:txBody>
      </p:sp>
      <p:sp>
        <p:nvSpPr>
          <p:cNvPr id="95" name="Shape 95"/>
          <p:cNvSpPr/>
          <p:nvPr/>
        </p:nvSpPr>
        <p:spPr>
          <a:xfrm>
            <a:off x="1060896" y="5778500"/>
            <a:ext cx="2628008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 =&gt; e * 2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http://www.extremetech.com/wp-content/uploads/2013/08/CPU-Scaling.jpg</a:t>
            </a:r>
          </a:p>
        </p:txBody>
      </p:sp>
      <p:pic>
        <p:nvPicPr>
          <p:cNvPr id="36" name="cpuscaling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9231" y="584200"/>
            <a:ext cx="7646338" cy="76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map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 (2)</a:t>
            </a:r>
          </a:p>
        </p:txBody>
      </p:sp>
      <p:sp>
        <p:nvSpPr>
          <p:cNvPr id="99" name="Shape 99"/>
          <p:cNvSpPr/>
          <p:nvPr/>
        </p:nvSpPr>
        <p:spPr>
          <a:xfrm>
            <a:off x="5867400" y="12446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T1</a:t>
            </a:r>
          </a:p>
        </p:txBody>
      </p:sp>
      <p:sp>
        <p:nvSpPr>
          <p:cNvPr id="100" name="Shape 100"/>
          <p:cNvSpPr/>
          <p:nvPr/>
        </p:nvSpPr>
        <p:spPr>
          <a:xfrm>
            <a:off x="5867400" y="27432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T2</a:t>
            </a:r>
          </a:p>
        </p:txBody>
      </p:sp>
      <p:sp>
        <p:nvSpPr>
          <p:cNvPr id="101" name="Shape 101"/>
          <p:cNvSpPr/>
          <p:nvPr/>
        </p:nvSpPr>
        <p:spPr>
          <a:xfrm>
            <a:off x="5867400" y="42418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T3</a:t>
            </a:r>
          </a:p>
        </p:txBody>
      </p:sp>
      <p:sp>
        <p:nvSpPr>
          <p:cNvPr id="102" name="Shape 102"/>
          <p:cNvSpPr/>
          <p:nvPr/>
        </p:nvSpPr>
        <p:spPr>
          <a:xfrm>
            <a:off x="5867400" y="57404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T4</a:t>
            </a:r>
          </a:p>
        </p:txBody>
      </p:sp>
      <p:sp>
        <p:nvSpPr>
          <p:cNvPr id="103" name="Shape 103"/>
          <p:cNvSpPr/>
          <p:nvPr/>
        </p:nvSpPr>
        <p:spPr>
          <a:xfrm>
            <a:off x="1739900" y="34925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04" name="Shape 104"/>
          <p:cNvSpPr/>
          <p:nvPr/>
        </p:nvSpPr>
        <p:spPr>
          <a:xfrm>
            <a:off x="1186581" y="4992067"/>
            <a:ext cx="2376638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[1,2,3,4]</a:t>
            </a:r>
          </a:p>
        </p:txBody>
      </p:sp>
      <p:sp>
        <p:nvSpPr>
          <p:cNvPr id="105" name="Shape 105"/>
          <p:cNvSpPr/>
          <p:nvPr/>
        </p:nvSpPr>
        <p:spPr>
          <a:xfrm>
            <a:off x="1060896" y="5778500"/>
            <a:ext cx="2628008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 =&gt; e * 2</a:t>
            </a:r>
          </a:p>
        </p:txBody>
      </p:sp>
      <p:sp>
        <p:nvSpPr>
          <p:cNvPr id="106" name="Shape 106"/>
          <p:cNvSpPr/>
          <p:nvPr/>
        </p:nvSpPr>
        <p:spPr>
          <a:xfrm flipV="1">
            <a:off x="3035299" y="1841053"/>
            <a:ext cx="2814797" cy="2261047"/>
          </a:xfrm>
          <a:prstGeom prst="line">
            <a:avLst/>
          </a:prstGeom>
          <a:ln w="25400">
            <a:solidFill>
              <a:srgbClr val="FF7E7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7" name="Shape 107"/>
          <p:cNvSpPr/>
          <p:nvPr/>
        </p:nvSpPr>
        <p:spPr>
          <a:xfrm flipV="1">
            <a:off x="3022170" y="3310284"/>
            <a:ext cx="2836578" cy="843059"/>
          </a:xfrm>
          <a:prstGeom prst="line">
            <a:avLst/>
          </a:prstGeom>
          <a:ln w="25400">
            <a:solidFill>
              <a:srgbClr val="FF7E7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8" name="Shape 108"/>
          <p:cNvSpPr/>
          <p:nvPr/>
        </p:nvSpPr>
        <p:spPr>
          <a:xfrm>
            <a:off x="3021623" y="4227681"/>
            <a:ext cx="2709426" cy="630611"/>
          </a:xfrm>
          <a:prstGeom prst="line">
            <a:avLst/>
          </a:prstGeom>
          <a:ln w="25400">
            <a:solidFill>
              <a:srgbClr val="FF7E7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9" name="Shape 109"/>
          <p:cNvSpPr/>
          <p:nvPr/>
        </p:nvSpPr>
        <p:spPr>
          <a:xfrm>
            <a:off x="3022392" y="4227617"/>
            <a:ext cx="2840068" cy="2095976"/>
          </a:xfrm>
          <a:prstGeom prst="line">
            <a:avLst/>
          </a:prstGeom>
          <a:ln w="25400">
            <a:solidFill>
              <a:srgbClr val="FF7E7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10" name="Shape 110"/>
          <p:cNvSpPr/>
          <p:nvPr/>
        </p:nvSpPr>
        <p:spPr>
          <a:xfrm>
            <a:off x="7272064" y="1639106"/>
            <a:ext cx="4932240" cy="48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</a:rPr>
              <a:t>{ d: [1], f: e =&gt; e*2 }</a:t>
            </a:r>
          </a:p>
        </p:txBody>
      </p:sp>
      <p:sp>
        <p:nvSpPr>
          <p:cNvPr id="111" name="Shape 111"/>
          <p:cNvSpPr/>
          <p:nvPr/>
        </p:nvSpPr>
        <p:spPr>
          <a:xfrm>
            <a:off x="7272064" y="3137706"/>
            <a:ext cx="4932240" cy="48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</a:rPr>
              <a:t>{ d: [2], f: e =&gt; e*2 }</a:t>
            </a:r>
          </a:p>
        </p:txBody>
      </p:sp>
      <p:sp>
        <p:nvSpPr>
          <p:cNvPr id="112" name="Shape 112"/>
          <p:cNvSpPr/>
          <p:nvPr/>
        </p:nvSpPr>
        <p:spPr>
          <a:xfrm>
            <a:off x="7272064" y="4636306"/>
            <a:ext cx="4932240" cy="48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</a:rPr>
              <a:t>{ d: [3], f: e =&gt; e*2 }</a:t>
            </a:r>
          </a:p>
        </p:txBody>
      </p:sp>
      <p:sp>
        <p:nvSpPr>
          <p:cNvPr id="113" name="Shape 113"/>
          <p:cNvSpPr/>
          <p:nvPr/>
        </p:nvSpPr>
        <p:spPr>
          <a:xfrm>
            <a:off x="7272064" y="6133616"/>
            <a:ext cx="4932240" cy="480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</a:rPr>
              <a:t>{ d: [4], f: e =&gt; e*2 }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map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 (3)</a:t>
            </a:r>
          </a:p>
        </p:txBody>
      </p:sp>
      <p:sp>
        <p:nvSpPr>
          <p:cNvPr id="117" name="Shape 117"/>
          <p:cNvSpPr/>
          <p:nvPr/>
        </p:nvSpPr>
        <p:spPr>
          <a:xfrm>
            <a:off x="5867400" y="12446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T1</a:t>
            </a:r>
          </a:p>
        </p:txBody>
      </p:sp>
      <p:sp>
        <p:nvSpPr>
          <p:cNvPr id="118" name="Shape 118"/>
          <p:cNvSpPr/>
          <p:nvPr/>
        </p:nvSpPr>
        <p:spPr>
          <a:xfrm>
            <a:off x="5867400" y="27432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T2</a:t>
            </a:r>
          </a:p>
        </p:txBody>
      </p:sp>
      <p:sp>
        <p:nvSpPr>
          <p:cNvPr id="119" name="Shape 119"/>
          <p:cNvSpPr/>
          <p:nvPr/>
        </p:nvSpPr>
        <p:spPr>
          <a:xfrm>
            <a:off x="5867400" y="42418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T3</a:t>
            </a:r>
          </a:p>
        </p:txBody>
      </p:sp>
      <p:sp>
        <p:nvSpPr>
          <p:cNvPr id="120" name="Shape 120"/>
          <p:cNvSpPr/>
          <p:nvPr/>
        </p:nvSpPr>
        <p:spPr>
          <a:xfrm>
            <a:off x="5867400" y="57404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T4</a:t>
            </a:r>
          </a:p>
        </p:txBody>
      </p:sp>
      <p:sp>
        <p:nvSpPr>
          <p:cNvPr id="121" name="Shape 121"/>
          <p:cNvSpPr/>
          <p:nvPr/>
        </p:nvSpPr>
        <p:spPr>
          <a:xfrm>
            <a:off x="1739900" y="34925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22" name="Shape 122"/>
          <p:cNvSpPr/>
          <p:nvPr/>
        </p:nvSpPr>
        <p:spPr>
          <a:xfrm flipV="1">
            <a:off x="3019523" y="1841053"/>
            <a:ext cx="2830573" cy="2146793"/>
          </a:xfrm>
          <a:prstGeom prst="line">
            <a:avLst/>
          </a:prstGeom>
          <a:ln w="25400">
            <a:solidFill>
              <a:srgbClr val="FF7E79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23" name="Shape 123"/>
          <p:cNvSpPr/>
          <p:nvPr/>
        </p:nvSpPr>
        <p:spPr>
          <a:xfrm flipV="1">
            <a:off x="3022170" y="3310284"/>
            <a:ext cx="2836578" cy="843059"/>
          </a:xfrm>
          <a:prstGeom prst="line">
            <a:avLst/>
          </a:prstGeom>
          <a:ln w="25400">
            <a:solidFill>
              <a:srgbClr val="FF7E79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24" name="Shape 124"/>
          <p:cNvSpPr/>
          <p:nvPr/>
        </p:nvSpPr>
        <p:spPr>
          <a:xfrm>
            <a:off x="3021623" y="4227682"/>
            <a:ext cx="2830824" cy="729481"/>
          </a:xfrm>
          <a:prstGeom prst="line">
            <a:avLst/>
          </a:prstGeom>
          <a:ln w="25400">
            <a:solidFill>
              <a:srgbClr val="FF7E79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25" name="Shape 125"/>
          <p:cNvSpPr/>
          <p:nvPr/>
        </p:nvSpPr>
        <p:spPr>
          <a:xfrm>
            <a:off x="3007606" y="4372068"/>
            <a:ext cx="2854854" cy="1951525"/>
          </a:xfrm>
          <a:prstGeom prst="line">
            <a:avLst/>
          </a:prstGeom>
          <a:ln w="25400">
            <a:solidFill>
              <a:srgbClr val="FF7E79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26" name="Shape 126"/>
          <p:cNvSpPr/>
          <p:nvPr/>
        </p:nvSpPr>
        <p:spPr>
          <a:xfrm>
            <a:off x="746683" y="4832527"/>
            <a:ext cx="3256434" cy="2703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[ 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{ d: [2] }, 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{ d: [4] },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{ d: [6] }, 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{ d: [8] } 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map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 (4)</a:t>
            </a:r>
          </a:p>
        </p:txBody>
      </p:sp>
      <p:sp>
        <p:nvSpPr>
          <p:cNvPr id="130" name="Shape 130"/>
          <p:cNvSpPr/>
          <p:nvPr/>
        </p:nvSpPr>
        <p:spPr>
          <a:xfrm>
            <a:off x="5867400" y="12446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T1</a:t>
            </a:r>
          </a:p>
        </p:txBody>
      </p:sp>
      <p:sp>
        <p:nvSpPr>
          <p:cNvPr id="131" name="Shape 131"/>
          <p:cNvSpPr/>
          <p:nvPr/>
        </p:nvSpPr>
        <p:spPr>
          <a:xfrm>
            <a:off x="5867400" y="27432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T2</a:t>
            </a:r>
          </a:p>
        </p:txBody>
      </p:sp>
      <p:sp>
        <p:nvSpPr>
          <p:cNvPr id="132" name="Shape 132"/>
          <p:cNvSpPr/>
          <p:nvPr/>
        </p:nvSpPr>
        <p:spPr>
          <a:xfrm>
            <a:off x="5867400" y="42418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T3</a:t>
            </a:r>
          </a:p>
        </p:txBody>
      </p:sp>
      <p:sp>
        <p:nvSpPr>
          <p:cNvPr id="133" name="Shape 133"/>
          <p:cNvSpPr/>
          <p:nvPr/>
        </p:nvSpPr>
        <p:spPr>
          <a:xfrm>
            <a:off x="5867400" y="57404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D4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T4</a:t>
            </a:r>
          </a:p>
        </p:txBody>
      </p:sp>
      <p:sp>
        <p:nvSpPr>
          <p:cNvPr id="134" name="Shape 134"/>
          <p:cNvSpPr/>
          <p:nvPr/>
        </p:nvSpPr>
        <p:spPr>
          <a:xfrm>
            <a:off x="1739900" y="34925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UI</a:t>
            </a:r>
          </a:p>
        </p:txBody>
      </p:sp>
      <p:sp>
        <p:nvSpPr>
          <p:cNvPr id="135" name="Shape 135"/>
          <p:cNvSpPr/>
          <p:nvPr/>
        </p:nvSpPr>
        <p:spPr>
          <a:xfrm>
            <a:off x="1165634" y="5003977"/>
            <a:ext cx="2418532" cy="480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</a:rPr>
              <a:t>[ 2,4,6,8 ]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JavaScript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mail-2010.png"/>
          <p:cNvPicPr/>
          <p:nvPr/>
        </p:nvPicPr>
        <p:blipFill>
          <a:blip r:embed="rId2">
            <a:extLst/>
          </a:blip>
          <a:srcRect l="0" t="15675" r="0" b="15675"/>
          <a:stretch>
            <a:fillRect/>
          </a:stretch>
        </p:blipFill>
        <p:spPr>
          <a:xfrm>
            <a:off x="1619250" y="660400"/>
            <a:ext cx="9758016" cy="590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GMail (2010)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4"/>
          <p:cNvGrpSpPr/>
          <p:nvPr/>
        </p:nvGrpSpPr>
        <p:grpSpPr>
          <a:xfrm>
            <a:off x="3460328" y="330200"/>
            <a:ext cx="1724968" cy="8218883"/>
            <a:chOff x="0" y="0"/>
            <a:chExt cx="1724967" cy="8218882"/>
          </a:xfrm>
        </p:grpSpPr>
        <p:sp>
          <p:nvSpPr>
            <p:cNvPr id="142" name="Shape 142"/>
            <p:cNvSpPr/>
            <p:nvPr/>
          </p:nvSpPr>
          <p:spPr>
            <a:xfrm flipV="1">
              <a:off x="862484" y="596750"/>
              <a:ext cx="1" cy="762213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0" y="0"/>
              <a:ext cx="1724968" cy="62150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UIThread</a:t>
              </a:r>
            </a:p>
          </p:txBody>
        </p:sp>
      </p:grpSp>
      <p:sp>
        <p:nvSpPr>
          <p:cNvPr id="145" name="Shape 145"/>
          <p:cNvSpPr/>
          <p:nvPr/>
        </p:nvSpPr>
        <p:spPr>
          <a:xfrm>
            <a:off x="3810000" y="1282700"/>
            <a:ext cx="1016000" cy="508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46" name="Shape 146"/>
          <p:cNvSpPr/>
          <p:nvPr/>
        </p:nvSpPr>
        <p:spPr>
          <a:xfrm>
            <a:off x="3810000" y="2755900"/>
            <a:ext cx="1016000" cy="508000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47" name="Shape 147"/>
          <p:cNvSpPr/>
          <p:nvPr/>
        </p:nvSpPr>
        <p:spPr>
          <a:xfrm>
            <a:off x="2540000" y="1282700"/>
            <a:ext cx="1270000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48" name="Shape 148"/>
          <p:cNvSpPr/>
          <p:nvPr/>
        </p:nvSpPr>
        <p:spPr>
          <a:xfrm flipV="1">
            <a:off x="2540000" y="2755899"/>
            <a:ext cx="1270000" cy="2"/>
          </a:xfrm>
          <a:prstGeom prst="line">
            <a:avLst/>
          </a:prstGeom>
          <a:ln w="25400">
            <a:solidFill>
              <a:srgbClr val="4F8F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49" name="Shape 149"/>
          <p:cNvSpPr/>
          <p:nvPr/>
        </p:nvSpPr>
        <p:spPr>
          <a:xfrm flipV="1">
            <a:off x="4826000" y="1803399"/>
            <a:ext cx="1270000" cy="2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0" name="Shape 150"/>
          <p:cNvSpPr/>
          <p:nvPr/>
        </p:nvSpPr>
        <p:spPr>
          <a:xfrm flipV="1">
            <a:off x="4826000" y="3238499"/>
            <a:ext cx="1270000" cy="2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1" name="Shape 151"/>
          <p:cNvSpPr/>
          <p:nvPr/>
        </p:nvSpPr>
        <p:spPr>
          <a:xfrm>
            <a:off x="3810000" y="2019300"/>
            <a:ext cx="1016000" cy="508000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2" name="Shape 152"/>
          <p:cNvSpPr/>
          <p:nvPr/>
        </p:nvSpPr>
        <p:spPr>
          <a:xfrm flipV="1">
            <a:off x="2540000" y="2019299"/>
            <a:ext cx="1270000" cy="2"/>
          </a:xfrm>
          <a:prstGeom prst="line">
            <a:avLst/>
          </a:prstGeom>
          <a:ln w="25400">
            <a:solidFill>
              <a:srgbClr val="FFD479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3" name="Shape 153"/>
          <p:cNvSpPr/>
          <p:nvPr/>
        </p:nvSpPr>
        <p:spPr>
          <a:xfrm>
            <a:off x="4826000" y="2501900"/>
            <a:ext cx="1270000" cy="0"/>
          </a:xfrm>
          <a:prstGeom prst="line">
            <a:avLst/>
          </a:prstGeom>
          <a:ln w="38100" cap="rnd">
            <a:solidFill>
              <a:srgbClr val="FFD479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4" name="Shape 154"/>
          <p:cNvSpPr/>
          <p:nvPr/>
        </p:nvSpPr>
        <p:spPr>
          <a:xfrm flipH="1">
            <a:off x="4835624" y="6235700"/>
            <a:ext cx="1243060" cy="0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5" name="Shape 155"/>
          <p:cNvSpPr/>
          <p:nvPr/>
        </p:nvSpPr>
        <p:spPr>
          <a:xfrm>
            <a:off x="3814812" y="6210300"/>
            <a:ext cx="1016001" cy="508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6" name="Shape 156"/>
          <p:cNvSpPr/>
          <p:nvPr/>
        </p:nvSpPr>
        <p:spPr>
          <a:xfrm>
            <a:off x="3814812" y="5136078"/>
            <a:ext cx="1016001" cy="508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7" name="Shape 157"/>
          <p:cNvSpPr/>
          <p:nvPr/>
        </p:nvSpPr>
        <p:spPr>
          <a:xfrm>
            <a:off x="3814812" y="3766820"/>
            <a:ext cx="1016001" cy="508001"/>
          </a:xfrm>
          <a:prstGeom prst="rect">
            <a:avLst/>
          </a:prstGeom>
          <a:solidFill>
            <a:srgbClr val="FFD47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8" name="Shape 158"/>
          <p:cNvSpPr/>
          <p:nvPr/>
        </p:nvSpPr>
        <p:spPr>
          <a:xfrm flipH="1">
            <a:off x="4835625" y="5106316"/>
            <a:ext cx="1270000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59" name="Shape 159"/>
          <p:cNvSpPr/>
          <p:nvPr/>
        </p:nvSpPr>
        <p:spPr>
          <a:xfrm flipH="1">
            <a:off x="4835624" y="3748643"/>
            <a:ext cx="1243061" cy="1"/>
          </a:xfrm>
          <a:prstGeom prst="line">
            <a:avLst/>
          </a:prstGeom>
          <a:ln w="38100" cap="rnd">
            <a:solidFill>
              <a:srgbClr val="FFD479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16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501900" y="4027833"/>
            <a:ext cx="1346200" cy="352235"/>
          </a:xfrm>
          <a:prstGeom prst="rect">
            <a:avLst/>
          </a:prstGeom>
        </p:spPr>
      </p:pic>
      <p:pic>
        <p:nvPicPr>
          <p:cNvPr id="16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2506712" y="3062633"/>
            <a:ext cx="1346201" cy="352235"/>
          </a:xfrm>
          <a:prstGeom prst="rect">
            <a:avLst/>
          </a:prstGeom>
        </p:spPr>
      </p:pic>
      <p:pic>
        <p:nvPicPr>
          <p:cNvPr id="164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0800000">
            <a:off x="2501900" y="6529733"/>
            <a:ext cx="1346200" cy="352235"/>
          </a:xfrm>
          <a:prstGeom prst="rect">
            <a:avLst/>
          </a:prstGeom>
        </p:spPr>
      </p:pic>
      <p:grpSp>
        <p:nvGrpSpPr>
          <p:cNvPr id="178" name="Group 178"/>
          <p:cNvGrpSpPr/>
          <p:nvPr/>
        </p:nvGrpSpPr>
        <p:grpSpPr>
          <a:xfrm>
            <a:off x="493366" y="2169971"/>
            <a:ext cx="1774392" cy="4031243"/>
            <a:chOff x="-51468" y="-38099"/>
            <a:chExt cx="1774390" cy="4031241"/>
          </a:xfrm>
        </p:grpSpPr>
        <p:pic>
          <p:nvPicPr>
            <p:cNvPr id="166" name=""/>
            <p:cNvPicPr/>
            <p:nvPr/>
          </p:nvPicPr>
          <p:blipFill>
            <a:blip r:embed="rId6">
              <a:alphaModFix amt="71000"/>
              <a:extLst/>
            </a:blip>
            <a:stretch>
              <a:fillRect/>
            </a:stretch>
          </p:blipFill>
          <p:spPr>
            <a:xfrm>
              <a:off x="316621" y="-38100"/>
              <a:ext cx="853045" cy="853044"/>
            </a:xfrm>
            <a:prstGeom prst="rect">
              <a:avLst/>
            </a:prstGeom>
            <a:effectLst/>
          </p:spPr>
        </p:pic>
        <p:pic>
          <p:nvPicPr>
            <p:cNvPr id="168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80208" y="1616572"/>
              <a:ext cx="1846703" cy="76201"/>
            </a:xfrm>
            <a:prstGeom prst="rect">
              <a:avLst/>
            </a:prstGeom>
            <a:effectLst/>
          </p:spPr>
        </p:pic>
        <p:pic>
          <p:nvPicPr>
            <p:cNvPr id="170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3424526">
              <a:off x="285021" y="3176688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172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7067286">
              <a:off x="-468289" y="3176688"/>
              <a:ext cx="1688006" cy="76201"/>
            </a:xfrm>
            <a:prstGeom prst="rect">
              <a:avLst/>
            </a:prstGeom>
            <a:effectLst/>
          </p:spPr>
        </p:pic>
        <p:pic>
          <p:nvPicPr>
            <p:cNvPr id="174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3424526">
              <a:off x="297721" y="1848921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176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7067286">
              <a:off x="-455589" y="1848921"/>
              <a:ext cx="1688006" cy="76201"/>
            </a:xfrm>
            <a:prstGeom prst="rect">
              <a:avLst/>
            </a:prstGeom>
            <a:effectLst/>
          </p:spPr>
        </p:pic>
      </p:grpSp>
      <p:pic>
        <p:nvPicPr>
          <p:cNvPr id="179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10800000">
            <a:off x="2501900" y="5462933"/>
            <a:ext cx="1346200" cy="352235"/>
          </a:xfrm>
          <a:prstGeom prst="rect">
            <a:avLst/>
          </a:prstGeom>
        </p:spPr>
      </p:pic>
      <p:pic>
        <p:nvPicPr>
          <p:cNvPr id="181" name="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 rot="10800000">
            <a:off x="2501900" y="2338733"/>
            <a:ext cx="1346200" cy="352235"/>
          </a:xfrm>
          <a:prstGeom prst="rect">
            <a:avLst/>
          </a:prstGeom>
        </p:spPr>
      </p:pic>
      <p:pic>
        <p:nvPicPr>
          <p:cNvPr id="183" name="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 rot="10800000">
            <a:off x="2501900" y="1587351"/>
            <a:ext cx="1346200" cy="352234"/>
          </a:xfrm>
          <a:prstGeom prst="rect">
            <a:avLst/>
          </a:prstGeom>
        </p:spPr>
      </p:pic>
      <p:pic>
        <p:nvPicPr>
          <p:cNvPr id="185" name="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 rot="10800000">
            <a:off x="7378700" y="5027643"/>
            <a:ext cx="1346200" cy="352234"/>
          </a:xfrm>
          <a:prstGeom prst="rect">
            <a:avLst/>
          </a:prstGeom>
        </p:spPr>
      </p:pic>
      <p:sp>
        <p:nvSpPr>
          <p:cNvPr id="187" name="Shape 187"/>
          <p:cNvSpPr/>
          <p:nvPr/>
        </p:nvSpPr>
        <p:spPr>
          <a:xfrm>
            <a:off x="7437659" y="3819460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88" name="Shape 188"/>
          <p:cNvSpPr/>
          <p:nvPr/>
        </p:nvSpPr>
        <p:spPr>
          <a:xfrm flipV="1">
            <a:off x="7349529" y="4498785"/>
            <a:ext cx="1270001" cy="1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89" name="Shape 189"/>
          <p:cNvSpPr/>
          <p:nvPr/>
        </p:nvSpPr>
        <p:spPr>
          <a:xfrm>
            <a:off x="8798280" y="4126783"/>
            <a:ext cx="32822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E/S asincrónica</a:t>
            </a:r>
          </a:p>
        </p:txBody>
      </p:sp>
      <p:sp>
        <p:nvSpPr>
          <p:cNvPr id="190" name="Shape 190"/>
          <p:cNvSpPr/>
          <p:nvPr/>
        </p:nvSpPr>
        <p:spPr>
          <a:xfrm>
            <a:off x="8753122" y="4879910"/>
            <a:ext cx="22988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Cambio UI</a:t>
            </a:r>
          </a:p>
        </p:txBody>
      </p:sp>
      <p:sp>
        <p:nvSpPr>
          <p:cNvPr id="191" name="Shape 191"/>
          <p:cNvSpPr/>
          <p:nvPr/>
        </p:nvSpPr>
        <p:spPr>
          <a:xfrm>
            <a:off x="8857488" y="3495610"/>
            <a:ext cx="3163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Acción usuario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unreal.png"/>
          <p:cNvPicPr/>
          <p:nvPr/>
        </p:nvPicPr>
        <p:blipFill>
          <a:blip r:embed="rId2">
            <a:extLst/>
          </a:blip>
          <a:srcRect l="0" t="2166" r="0" b="2166"/>
          <a:stretch>
            <a:fillRect/>
          </a:stretch>
        </p:blipFill>
        <p:spPr>
          <a:xfrm>
            <a:off x="1619250" y="660400"/>
            <a:ext cx="9758016" cy="5905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Unreal Engine en Firefox con asm.js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8"/>
          <p:cNvGrpSpPr/>
          <p:nvPr/>
        </p:nvGrpSpPr>
        <p:grpSpPr>
          <a:xfrm>
            <a:off x="3460328" y="330200"/>
            <a:ext cx="1724968" cy="8218883"/>
            <a:chOff x="0" y="0"/>
            <a:chExt cx="1724967" cy="8218882"/>
          </a:xfrm>
        </p:grpSpPr>
        <p:sp>
          <p:nvSpPr>
            <p:cNvPr id="196" name="Shape 196"/>
            <p:cNvSpPr/>
            <p:nvPr/>
          </p:nvSpPr>
          <p:spPr>
            <a:xfrm flipV="1">
              <a:off x="862484" y="596750"/>
              <a:ext cx="1" cy="7622133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97" name="Shape 197"/>
            <p:cNvSpPr/>
            <p:nvPr/>
          </p:nvSpPr>
          <p:spPr>
            <a:xfrm>
              <a:off x="0" y="0"/>
              <a:ext cx="1724968" cy="621507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199" name="Shape 199"/>
          <p:cNvSpPr/>
          <p:nvPr/>
        </p:nvSpPr>
        <p:spPr>
          <a:xfrm>
            <a:off x="4081512" y="1270000"/>
            <a:ext cx="508001" cy="254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00" name="Shape 200"/>
          <p:cNvSpPr/>
          <p:nvPr/>
        </p:nvSpPr>
        <p:spPr>
          <a:xfrm>
            <a:off x="4081512" y="3810000"/>
            <a:ext cx="508001" cy="2540000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1" name="Shape 201"/>
          <p:cNvSpPr/>
          <p:nvPr/>
        </p:nvSpPr>
        <p:spPr>
          <a:xfrm>
            <a:off x="2816324" y="1269999"/>
            <a:ext cx="1273077" cy="2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02" name="Shape 202"/>
          <p:cNvSpPr/>
          <p:nvPr/>
        </p:nvSpPr>
        <p:spPr>
          <a:xfrm flipV="1">
            <a:off x="2823790" y="2539999"/>
            <a:ext cx="1273077" cy="2"/>
          </a:xfrm>
          <a:prstGeom prst="line">
            <a:avLst/>
          </a:prstGeom>
          <a:ln w="25400">
            <a:solidFill>
              <a:srgbClr val="4F8F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215" name="Group 215"/>
          <p:cNvGrpSpPr/>
          <p:nvPr/>
        </p:nvGrpSpPr>
        <p:grpSpPr>
          <a:xfrm>
            <a:off x="493366" y="2169971"/>
            <a:ext cx="1774392" cy="4031243"/>
            <a:chOff x="-51468" y="-38099"/>
            <a:chExt cx="1774390" cy="4031241"/>
          </a:xfrm>
        </p:grpSpPr>
        <p:pic>
          <p:nvPicPr>
            <p:cNvPr id="203" name=""/>
            <p:cNvPicPr/>
            <p:nvPr/>
          </p:nvPicPr>
          <p:blipFill>
            <a:blip r:embed="rId3">
              <a:alphaModFix amt="71000"/>
              <a:extLst/>
            </a:blip>
            <a:stretch>
              <a:fillRect/>
            </a:stretch>
          </p:blipFill>
          <p:spPr>
            <a:xfrm>
              <a:off x="316621" y="-38100"/>
              <a:ext cx="853045" cy="853044"/>
            </a:xfrm>
            <a:prstGeom prst="rect">
              <a:avLst/>
            </a:prstGeom>
            <a:effectLst/>
          </p:spPr>
        </p:pic>
        <p:pic>
          <p:nvPicPr>
            <p:cNvPr id="205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-180208" y="1616572"/>
              <a:ext cx="1846703" cy="76201"/>
            </a:xfrm>
            <a:prstGeom prst="rect">
              <a:avLst/>
            </a:prstGeom>
            <a:effectLst/>
          </p:spPr>
        </p:pic>
        <p:pic>
          <p:nvPicPr>
            <p:cNvPr id="20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3424526">
              <a:off x="285021" y="3176688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209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7067286">
              <a:off x="-468289" y="3176688"/>
              <a:ext cx="1688006" cy="76201"/>
            </a:xfrm>
            <a:prstGeom prst="rect">
              <a:avLst/>
            </a:prstGeom>
            <a:effectLst/>
          </p:spPr>
        </p:pic>
        <p:pic>
          <p:nvPicPr>
            <p:cNvPr id="211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3424526">
              <a:off x="297721" y="1848921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213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7067286">
              <a:off x="-455589" y="1848921"/>
              <a:ext cx="1688006" cy="76201"/>
            </a:xfrm>
            <a:prstGeom prst="rect">
              <a:avLst/>
            </a:prstGeom>
            <a:effectLst/>
          </p:spPr>
        </p:pic>
      </p:grpSp>
      <p:pic>
        <p:nvPicPr>
          <p:cNvPr id="216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2766369" y="3621433"/>
            <a:ext cx="1346201" cy="352235"/>
          </a:xfrm>
          <a:prstGeom prst="rect">
            <a:avLst/>
          </a:prstGeom>
        </p:spPr>
      </p:pic>
      <p:pic>
        <p:nvPicPr>
          <p:cNvPr id="218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2766369" y="6148733"/>
            <a:ext cx="1346201" cy="352235"/>
          </a:xfrm>
          <a:prstGeom prst="rect">
            <a:avLst/>
          </a:prstGeom>
        </p:spPr>
      </p:pic>
      <p:grpSp>
        <p:nvGrpSpPr>
          <p:cNvPr id="224" name="Group 224"/>
          <p:cNvGrpSpPr/>
          <p:nvPr/>
        </p:nvGrpSpPr>
        <p:grpSpPr>
          <a:xfrm>
            <a:off x="3221713" y="6038804"/>
            <a:ext cx="585845" cy="572093"/>
            <a:chOff x="-71833" y="-71833"/>
            <a:chExt cx="585843" cy="572092"/>
          </a:xfrm>
        </p:grpSpPr>
        <p:pic>
          <p:nvPicPr>
            <p:cNvPr id="220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 rot="18954258">
              <a:off x="-137556" y="163413"/>
              <a:ext cx="717281" cy="101601"/>
            </a:xfrm>
            <a:prstGeom prst="rect">
              <a:avLst/>
            </a:prstGeom>
            <a:effectLst/>
          </p:spPr>
        </p:pic>
        <p:pic>
          <p:nvPicPr>
            <p:cNvPr id="222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 rot="2700000">
              <a:off x="-11279" y="163413"/>
              <a:ext cx="573331" cy="101601"/>
            </a:xfrm>
            <a:prstGeom prst="rect">
              <a:avLst/>
            </a:prstGeom>
            <a:effectLst/>
          </p:spPr>
        </p:pic>
      </p:grpSp>
      <p:grpSp>
        <p:nvGrpSpPr>
          <p:cNvPr id="229" name="Group 229"/>
          <p:cNvGrpSpPr/>
          <p:nvPr/>
        </p:nvGrpSpPr>
        <p:grpSpPr>
          <a:xfrm>
            <a:off x="3221713" y="3511504"/>
            <a:ext cx="585845" cy="572093"/>
            <a:chOff x="-71833" y="-71833"/>
            <a:chExt cx="585843" cy="572092"/>
          </a:xfrm>
        </p:grpSpPr>
        <p:pic>
          <p:nvPicPr>
            <p:cNvPr id="225" name="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 rot="18954258">
              <a:off x="-137556" y="163413"/>
              <a:ext cx="717281" cy="101601"/>
            </a:xfrm>
            <a:prstGeom prst="rect">
              <a:avLst/>
            </a:prstGeom>
            <a:effectLst/>
          </p:spPr>
        </p:pic>
        <p:pic>
          <p:nvPicPr>
            <p:cNvPr id="227" name="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2700000">
              <a:off x="-11279" y="163413"/>
              <a:ext cx="573331" cy="101601"/>
            </a:xfrm>
            <a:prstGeom prst="rect">
              <a:avLst/>
            </a:prstGeom>
            <a:effectLst/>
          </p:spPr>
        </p:pic>
      </p:grpSp>
      <p:grpSp>
        <p:nvGrpSpPr>
          <p:cNvPr id="234" name="Group 234"/>
          <p:cNvGrpSpPr/>
          <p:nvPr/>
        </p:nvGrpSpPr>
        <p:grpSpPr>
          <a:xfrm>
            <a:off x="7719836" y="2866788"/>
            <a:ext cx="585844" cy="572094"/>
            <a:chOff x="-71833" y="-71833"/>
            <a:chExt cx="585843" cy="572092"/>
          </a:xfrm>
        </p:grpSpPr>
        <p:pic>
          <p:nvPicPr>
            <p:cNvPr id="230" name="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18954258">
              <a:off x="-137556" y="163413"/>
              <a:ext cx="717281" cy="101601"/>
            </a:xfrm>
            <a:prstGeom prst="rect">
              <a:avLst/>
            </a:prstGeom>
            <a:effectLst/>
          </p:spPr>
        </p:pic>
        <p:pic>
          <p:nvPicPr>
            <p:cNvPr id="232" name="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2700000">
              <a:off x="-11279" y="163413"/>
              <a:ext cx="573331" cy="101601"/>
            </a:xfrm>
            <a:prstGeom prst="rect">
              <a:avLst/>
            </a:prstGeom>
            <a:effectLst/>
          </p:spPr>
        </p:pic>
      </p:grpSp>
      <p:sp>
        <p:nvSpPr>
          <p:cNvPr id="235" name="Shape 235"/>
          <p:cNvSpPr/>
          <p:nvPr/>
        </p:nvSpPr>
        <p:spPr>
          <a:xfrm>
            <a:off x="8861256" y="2828984"/>
            <a:ext cx="356158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Personaje muere</a:t>
            </a:r>
          </a:p>
        </p:txBody>
      </p:sp>
      <p:pic>
        <p:nvPicPr>
          <p:cNvPr id="236" name="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 rot="10800000">
            <a:off x="7378700" y="4419605"/>
            <a:ext cx="1346200" cy="352235"/>
          </a:xfrm>
          <a:prstGeom prst="rect">
            <a:avLst/>
          </a:prstGeom>
        </p:spPr>
      </p:pic>
      <p:sp>
        <p:nvSpPr>
          <p:cNvPr id="238" name="Shape 238"/>
          <p:cNvSpPr/>
          <p:nvPr/>
        </p:nvSpPr>
        <p:spPr>
          <a:xfrm>
            <a:off x="7437659" y="3819460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39" name="Shape 239"/>
          <p:cNvSpPr/>
          <p:nvPr/>
        </p:nvSpPr>
        <p:spPr>
          <a:xfrm>
            <a:off x="8869638" y="3473700"/>
            <a:ext cx="3163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Acción usuario</a:t>
            </a:r>
          </a:p>
        </p:txBody>
      </p:sp>
      <p:sp>
        <p:nvSpPr>
          <p:cNvPr id="240" name="Shape 240"/>
          <p:cNvSpPr/>
          <p:nvPr/>
        </p:nvSpPr>
        <p:spPr>
          <a:xfrm>
            <a:off x="8807399" y="4271872"/>
            <a:ext cx="22988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Cambio UI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roup 244"/>
          <p:cNvGrpSpPr/>
          <p:nvPr/>
        </p:nvGrpSpPr>
        <p:grpSpPr>
          <a:xfrm>
            <a:off x="3487447" y="330200"/>
            <a:ext cx="1670730" cy="6244271"/>
            <a:chOff x="0" y="0"/>
            <a:chExt cx="1670729" cy="6244270"/>
          </a:xfrm>
        </p:grpSpPr>
        <p:sp>
          <p:nvSpPr>
            <p:cNvPr id="242" name="Shape 242"/>
            <p:cNvSpPr/>
            <p:nvPr/>
          </p:nvSpPr>
          <p:spPr>
            <a:xfrm flipV="1">
              <a:off x="835364" y="577987"/>
              <a:ext cx="1" cy="566628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1670730" cy="601965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245" name="Shape 245"/>
          <p:cNvSpPr/>
          <p:nvPr/>
        </p:nvSpPr>
        <p:spPr>
          <a:xfrm>
            <a:off x="4081512" y="1270000"/>
            <a:ext cx="508001" cy="1397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46" name="Shape 246"/>
          <p:cNvSpPr/>
          <p:nvPr/>
        </p:nvSpPr>
        <p:spPr>
          <a:xfrm>
            <a:off x="4081512" y="2751080"/>
            <a:ext cx="508001" cy="1397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47" name="Shape 247"/>
          <p:cNvSpPr/>
          <p:nvPr/>
        </p:nvSpPr>
        <p:spPr>
          <a:xfrm>
            <a:off x="2816324" y="1269999"/>
            <a:ext cx="1273077" cy="2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48" name="Shape 248"/>
          <p:cNvSpPr/>
          <p:nvPr/>
        </p:nvSpPr>
        <p:spPr>
          <a:xfrm flipV="1">
            <a:off x="2823790" y="2827054"/>
            <a:ext cx="1273077" cy="1"/>
          </a:xfrm>
          <a:prstGeom prst="line">
            <a:avLst/>
          </a:prstGeom>
          <a:ln w="25400">
            <a:solidFill>
              <a:srgbClr val="4F8F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261" name="Group 261"/>
          <p:cNvGrpSpPr/>
          <p:nvPr/>
        </p:nvGrpSpPr>
        <p:grpSpPr>
          <a:xfrm>
            <a:off x="493366" y="2169971"/>
            <a:ext cx="1774392" cy="4031243"/>
            <a:chOff x="-51468" y="-38099"/>
            <a:chExt cx="1774390" cy="4031241"/>
          </a:xfrm>
        </p:grpSpPr>
        <p:pic>
          <p:nvPicPr>
            <p:cNvPr id="249" name=""/>
            <p:cNvPicPr/>
            <p:nvPr/>
          </p:nvPicPr>
          <p:blipFill>
            <a:blip r:embed="rId3">
              <a:alphaModFix amt="71000"/>
              <a:extLst/>
            </a:blip>
            <a:stretch>
              <a:fillRect/>
            </a:stretch>
          </p:blipFill>
          <p:spPr>
            <a:xfrm>
              <a:off x="316621" y="-38100"/>
              <a:ext cx="853045" cy="853044"/>
            </a:xfrm>
            <a:prstGeom prst="rect">
              <a:avLst/>
            </a:prstGeom>
            <a:effectLst/>
          </p:spPr>
        </p:pic>
        <p:pic>
          <p:nvPicPr>
            <p:cNvPr id="251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-180208" y="1616572"/>
              <a:ext cx="1846703" cy="76201"/>
            </a:xfrm>
            <a:prstGeom prst="rect">
              <a:avLst/>
            </a:prstGeom>
            <a:effectLst/>
          </p:spPr>
        </p:pic>
        <p:pic>
          <p:nvPicPr>
            <p:cNvPr id="25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3424526">
              <a:off x="285021" y="3176688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255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7067286">
              <a:off x="-468289" y="3176688"/>
              <a:ext cx="1688006" cy="76201"/>
            </a:xfrm>
            <a:prstGeom prst="rect">
              <a:avLst/>
            </a:prstGeom>
            <a:effectLst/>
          </p:spPr>
        </p:pic>
        <p:pic>
          <p:nvPicPr>
            <p:cNvPr id="257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3424526">
              <a:off x="297721" y="1848921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259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7067286">
              <a:off x="-455589" y="1848921"/>
              <a:ext cx="1688006" cy="76201"/>
            </a:xfrm>
            <a:prstGeom prst="rect">
              <a:avLst/>
            </a:prstGeom>
            <a:effectLst/>
          </p:spPr>
        </p:pic>
      </p:grpSp>
      <p:pic>
        <p:nvPicPr>
          <p:cNvPr id="262" name="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 rot="10800000">
            <a:off x="2795271" y="2444447"/>
            <a:ext cx="1346201" cy="352234"/>
          </a:xfrm>
          <a:prstGeom prst="rect">
            <a:avLst/>
          </a:prstGeom>
        </p:spPr>
      </p:pic>
      <p:pic>
        <p:nvPicPr>
          <p:cNvPr id="264" name="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 rot="10800000">
            <a:off x="2795271" y="3881258"/>
            <a:ext cx="1346201" cy="352234"/>
          </a:xfrm>
          <a:prstGeom prst="rect">
            <a:avLst/>
          </a:prstGeom>
        </p:spPr>
      </p:pic>
      <p:grpSp>
        <p:nvGrpSpPr>
          <p:cNvPr id="268" name="Group 268"/>
          <p:cNvGrpSpPr/>
          <p:nvPr/>
        </p:nvGrpSpPr>
        <p:grpSpPr>
          <a:xfrm>
            <a:off x="5631329" y="330200"/>
            <a:ext cx="2513356" cy="6237551"/>
            <a:chOff x="0" y="0"/>
            <a:chExt cx="2513354" cy="6237550"/>
          </a:xfrm>
        </p:grpSpPr>
        <p:sp>
          <p:nvSpPr>
            <p:cNvPr id="266" name="Shape 266"/>
            <p:cNvSpPr/>
            <p:nvPr/>
          </p:nvSpPr>
          <p:spPr>
            <a:xfrm flipV="1">
              <a:off x="1256677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0" y="0"/>
              <a:ext cx="2513355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Thread</a:t>
              </a:r>
            </a:p>
          </p:txBody>
        </p:sp>
      </p:grpSp>
      <p:sp>
        <p:nvSpPr>
          <p:cNvPr id="269" name="Shape 269"/>
          <p:cNvSpPr/>
          <p:nvPr/>
        </p:nvSpPr>
        <p:spPr>
          <a:xfrm>
            <a:off x="6634006" y="1270000"/>
            <a:ext cx="508001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70" name="Shape 270"/>
          <p:cNvSpPr/>
          <p:nvPr/>
        </p:nvSpPr>
        <p:spPr>
          <a:xfrm>
            <a:off x="6634006" y="2814580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71" name="Shape 271"/>
          <p:cNvSpPr/>
          <p:nvPr/>
        </p:nvSpPr>
        <p:spPr>
          <a:xfrm>
            <a:off x="4551426" y="1382325"/>
            <a:ext cx="2097686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72" name="Shape 272"/>
          <p:cNvSpPr/>
          <p:nvPr/>
        </p:nvSpPr>
        <p:spPr>
          <a:xfrm flipH="1" flipV="1">
            <a:off x="4616526" y="2506264"/>
            <a:ext cx="193812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73" name="Shape 273"/>
          <p:cNvSpPr/>
          <p:nvPr/>
        </p:nvSpPr>
        <p:spPr>
          <a:xfrm>
            <a:off x="4563687" y="2903220"/>
            <a:ext cx="2097686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74" name="Shape 274"/>
          <p:cNvSpPr/>
          <p:nvPr/>
        </p:nvSpPr>
        <p:spPr>
          <a:xfrm flipH="1">
            <a:off x="4628787" y="4027158"/>
            <a:ext cx="1938127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75" name="Shape 275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Dividir el trabajo</a:t>
            </a:r>
          </a:p>
        </p:txBody>
      </p:sp>
      <p:pic>
        <p:nvPicPr>
          <p:cNvPr id="276" name="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 rot="10800000">
            <a:off x="7378700" y="5027643"/>
            <a:ext cx="1346200" cy="352234"/>
          </a:xfrm>
          <a:prstGeom prst="rect">
            <a:avLst/>
          </a:prstGeom>
        </p:spPr>
      </p:pic>
      <p:sp>
        <p:nvSpPr>
          <p:cNvPr id="278" name="Shape 278"/>
          <p:cNvSpPr/>
          <p:nvPr/>
        </p:nvSpPr>
        <p:spPr>
          <a:xfrm>
            <a:off x="7437659" y="3819460"/>
            <a:ext cx="12700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79" name="Shape 279"/>
          <p:cNvSpPr/>
          <p:nvPr/>
        </p:nvSpPr>
        <p:spPr>
          <a:xfrm flipV="1">
            <a:off x="7349529" y="4498785"/>
            <a:ext cx="1270001" cy="1"/>
          </a:xfrm>
          <a:prstGeom prst="line">
            <a:avLst/>
          </a:prstGeom>
          <a:ln w="38100" cap="rnd">
            <a:solidFill>
              <a:srgbClr val="FFFF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80" name="Shape 280"/>
          <p:cNvSpPr/>
          <p:nvPr/>
        </p:nvSpPr>
        <p:spPr>
          <a:xfrm>
            <a:off x="8730488" y="3495610"/>
            <a:ext cx="3163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Acción usuario</a:t>
            </a:r>
          </a:p>
        </p:txBody>
      </p:sp>
      <p:sp>
        <p:nvSpPr>
          <p:cNvPr id="281" name="Shape 281"/>
          <p:cNvSpPr/>
          <p:nvPr/>
        </p:nvSpPr>
        <p:spPr>
          <a:xfrm>
            <a:off x="8832291" y="4162235"/>
            <a:ext cx="3569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Pasaje mensajes</a:t>
            </a:r>
          </a:p>
        </p:txBody>
      </p:sp>
      <p:sp>
        <p:nvSpPr>
          <p:cNvPr id="282" name="Shape 282"/>
          <p:cNvSpPr/>
          <p:nvPr/>
        </p:nvSpPr>
        <p:spPr>
          <a:xfrm>
            <a:off x="8807399" y="4879910"/>
            <a:ext cx="22988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Cambio UI</a:t>
            </a:r>
          </a:p>
        </p:txBody>
      </p:sp>
      <p:sp>
        <p:nvSpPr>
          <p:cNvPr id="283" name="Shape 283"/>
          <p:cNvSpPr/>
          <p:nvPr>
            <p:ph type="body" idx="4294967295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Paralelización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Web Workers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289" name="Group 289"/>
          <p:cNvGrpSpPr/>
          <p:nvPr/>
        </p:nvGrpSpPr>
        <p:grpSpPr>
          <a:xfrm>
            <a:off x="5562002" y="497364"/>
            <a:ext cx="1670730" cy="6244271"/>
            <a:chOff x="0" y="0"/>
            <a:chExt cx="1670729" cy="6244270"/>
          </a:xfrm>
        </p:grpSpPr>
        <p:sp>
          <p:nvSpPr>
            <p:cNvPr id="287" name="Shape 287"/>
            <p:cNvSpPr/>
            <p:nvPr/>
          </p:nvSpPr>
          <p:spPr>
            <a:xfrm flipV="1">
              <a:off x="835364" y="577987"/>
              <a:ext cx="1" cy="566628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0"/>
              <a:ext cx="1670730" cy="601965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290" name="Shape 290"/>
          <p:cNvSpPr/>
          <p:nvPr/>
        </p:nvSpPr>
        <p:spPr>
          <a:xfrm>
            <a:off x="6156066" y="1437164"/>
            <a:ext cx="508001" cy="1397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91" name="Shape 291"/>
          <p:cNvSpPr/>
          <p:nvPr/>
        </p:nvSpPr>
        <p:spPr>
          <a:xfrm>
            <a:off x="6156066" y="2918245"/>
            <a:ext cx="508001" cy="1397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92" name="Shape 292"/>
          <p:cNvSpPr/>
          <p:nvPr/>
        </p:nvSpPr>
        <p:spPr>
          <a:xfrm>
            <a:off x="4890878" y="1437164"/>
            <a:ext cx="1273077" cy="1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293" name="Shape 293"/>
          <p:cNvSpPr/>
          <p:nvPr/>
        </p:nvSpPr>
        <p:spPr>
          <a:xfrm flipV="1">
            <a:off x="4898345" y="2994219"/>
            <a:ext cx="1273077" cy="1"/>
          </a:xfrm>
          <a:prstGeom prst="line">
            <a:avLst/>
          </a:prstGeom>
          <a:ln w="25400">
            <a:solidFill>
              <a:srgbClr val="4F8F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pic>
        <p:nvPicPr>
          <p:cNvPr id="294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4869826" y="2611612"/>
            <a:ext cx="1346201" cy="352234"/>
          </a:xfrm>
          <a:prstGeom prst="rect">
            <a:avLst/>
          </a:prstGeom>
        </p:spPr>
      </p:pic>
      <p:pic>
        <p:nvPicPr>
          <p:cNvPr id="29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4869826" y="4048423"/>
            <a:ext cx="1346201" cy="352234"/>
          </a:xfrm>
          <a:prstGeom prst="rect">
            <a:avLst/>
          </a:prstGeom>
        </p:spPr>
      </p:pic>
      <p:grpSp>
        <p:nvGrpSpPr>
          <p:cNvPr id="300" name="Group 300"/>
          <p:cNvGrpSpPr/>
          <p:nvPr/>
        </p:nvGrpSpPr>
        <p:grpSpPr>
          <a:xfrm>
            <a:off x="7705884" y="497364"/>
            <a:ext cx="2513356" cy="6237552"/>
            <a:chOff x="0" y="0"/>
            <a:chExt cx="2513354" cy="6237550"/>
          </a:xfrm>
        </p:grpSpPr>
        <p:sp>
          <p:nvSpPr>
            <p:cNvPr id="298" name="Shape 298"/>
            <p:cNvSpPr/>
            <p:nvPr/>
          </p:nvSpPr>
          <p:spPr>
            <a:xfrm flipV="1">
              <a:off x="1256677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0" y="0"/>
              <a:ext cx="2513355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Thread</a:t>
              </a:r>
            </a:p>
          </p:txBody>
        </p:sp>
      </p:grpSp>
      <p:sp>
        <p:nvSpPr>
          <p:cNvPr id="301" name="Shape 301"/>
          <p:cNvSpPr/>
          <p:nvPr/>
        </p:nvSpPr>
        <p:spPr>
          <a:xfrm>
            <a:off x="8708561" y="1437164"/>
            <a:ext cx="508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02" name="Shape 302"/>
          <p:cNvSpPr/>
          <p:nvPr/>
        </p:nvSpPr>
        <p:spPr>
          <a:xfrm>
            <a:off x="8708561" y="298174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03" name="Shape 303"/>
          <p:cNvSpPr/>
          <p:nvPr/>
        </p:nvSpPr>
        <p:spPr>
          <a:xfrm>
            <a:off x="6625981" y="1549490"/>
            <a:ext cx="2097686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04" name="Shape 304"/>
          <p:cNvSpPr/>
          <p:nvPr/>
        </p:nvSpPr>
        <p:spPr>
          <a:xfrm flipH="1" flipV="1">
            <a:off x="6691080" y="2673429"/>
            <a:ext cx="1938128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05" name="Shape 305"/>
          <p:cNvSpPr/>
          <p:nvPr/>
        </p:nvSpPr>
        <p:spPr>
          <a:xfrm>
            <a:off x="6638242" y="3070385"/>
            <a:ext cx="2097686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06" name="Shape 306"/>
          <p:cNvSpPr/>
          <p:nvPr/>
        </p:nvSpPr>
        <p:spPr>
          <a:xfrm flipH="1">
            <a:off x="6703342" y="4194323"/>
            <a:ext cx="1938127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319" name="Group 319"/>
          <p:cNvGrpSpPr/>
          <p:nvPr/>
        </p:nvGrpSpPr>
        <p:grpSpPr>
          <a:xfrm>
            <a:off x="2734092" y="1433371"/>
            <a:ext cx="1774391" cy="4031243"/>
            <a:chOff x="-51468" y="-38099"/>
            <a:chExt cx="1774390" cy="4031241"/>
          </a:xfrm>
        </p:grpSpPr>
        <p:pic>
          <p:nvPicPr>
            <p:cNvPr id="307" name=""/>
            <p:cNvPicPr/>
            <p:nvPr/>
          </p:nvPicPr>
          <p:blipFill>
            <a:blip r:embed="rId5">
              <a:alphaModFix amt="71000"/>
              <a:extLst/>
            </a:blip>
            <a:stretch>
              <a:fillRect/>
            </a:stretch>
          </p:blipFill>
          <p:spPr>
            <a:xfrm>
              <a:off x="316621" y="-38100"/>
              <a:ext cx="853045" cy="853044"/>
            </a:xfrm>
            <a:prstGeom prst="rect">
              <a:avLst/>
            </a:prstGeom>
            <a:effectLst/>
          </p:spPr>
        </p:pic>
        <p:pic>
          <p:nvPicPr>
            <p:cNvPr id="309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 rot="16200000">
              <a:off x="-180208" y="1616572"/>
              <a:ext cx="1846703" cy="76201"/>
            </a:xfrm>
            <a:prstGeom prst="rect">
              <a:avLst/>
            </a:prstGeom>
            <a:effectLst/>
          </p:spPr>
        </p:pic>
        <p:pic>
          <p:nvPicPr>
            <p:cNvPr id="311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3424526">
              <a:off x="285021" y="3176688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313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 rot="7067286">
              <a:off x="-468289" y="3176688"/>
              <a:ext cx="1688006" cy="76201"/>
            </a:xfrm>
            <a:prstGeom prst="rect">
              <a:avLst/>
            </a:prstGeom>
            <a:effectLst/>
          </p:spPr>
        </p:pic>
        <p:pic>
          <p:nvPicPr>
            <p:cNvPr id="315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3424526">
              <a:off x="297721" y="1848921"/>
              <a:ext cx="1805235" cy="76201"/>
            </a:xfrm>
            <a:prstGeom prst="rect">
              <a:avLst/>
            </a:prstGeom>
            <a:effectLst/>
          </p:spPr>
        </p:pic>
        <p:pic>
          <p:nvPicPr>
            <p:cNvPr id="317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7067286">
              <a:off x="-455589" y="1848921"/>
              <a:ext cx="1688006" cy="76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Paralelización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Uso básico</a:t>
            </a:r>
          </a:p>
        </p:txBody>
      </p:sp>
      <p:sp>
        <p:nvSpPr>
          <p:cNvPr id="322" name="Shape 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3" name="Shape 323"/>
          <p:cNvSpPr/>
          <p:nvPr/>
        </p:nvSpPr>
        <p:spPr>
          <a:xfrm>
            <a:off x="952500" y="939551"/>
            <a:ext cx="11099800" cy="2447133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549148">
              <a:defRPr sz="1800">
                <a:solidFill>
                  <a:srgbClr val="000000"/>
                </a:solidFill>
              </a:defRPr>
            </a:pPr>
            <a:r>
              <a:rPr sz="263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const w = new Worker('worker.js');</a:t>
            </a:r>
            <a:endParaRPr sz="2632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549148">
              <a:defRPr sz="1800">
                <a:solidFill>
                  <a:srgbClr val="000000"/>
                </a:solidFill>
              </a:defRPr>
            </a:pPr>
            <a:r>
              <a:rPr sz="263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w.addEventListener('message', function(e){</a:t>
            </a:r>
            <a:endParaRPr sz="2632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 indent="214884" algn="l" defTabSz="549148">
              <a:defRPr sz="1800">
                <a:solidFill>
                  <a:srgbClr val="000000"/>
                </a:solidFill>
              </a:defRPr>
            </a:pPr>
            <a:r>
              <a:rPr sz="263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console.log('Recibido del worker', e.data);</a:t>
            </a:r>
            <a:endParaRPr sz="2632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 indent="214884" algn="l" defTabSz="549148">
              <a:defRPr sz="1800">
                <a:solidFill>
                  <a:srgbClr val="000000"/>
                </a:solidFill>
              </a:defRPr>
            </a:pPr>
            <a:r>
              <a:rPr sz="263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worker.terminate();</a:t>
            </a:r>
            <a:endParaRPr sz="2632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549148">
              <a:defRPr sz="1800">
                <a:solidFill>
                  <a:srgbClr val="000000"/>
                </a:solidFill>
              </a:defRPr>
            </a:pPr>
            <a:r>
              <a:rPr sz="263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632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549148">
              <a:defRPr sz="1800">
                <a:solidFill>
                  <a:srgbClr val="000000"/>
                </a:solidFill>
              </a:defRPr>
            </a:pPr>
            <a:r>
              <a:rPr sz="2632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worker.postMessage('Hola mundo');</a:t>
            </a:r>
          </a:p>
        </p:txBody>
      </p:sp>
      <p:sp>
        <p:nvSpPr>
          <p:cNvPr id="324" name="Shape 324"/>
          <p:cNvSpPr/>
          <p:nvPr/>
        </p:nvSpPr>
        <p:spPr>
          <a:xfrm>
            <a:off x="964210" y="4724151"/>
            <a:ext cx="11099800" cy="1736181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self.addEventListener('message', function(e)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const data = e.data;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self.postMessage(data + '!!!');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  <p:sp>
        <p:nvSpPr>
          <p:cNvPr id="325" name="Shape 325"/>
          <p:cNvSpPr/>
          <p:nvPr/>
        </p:nvSpPr>
        <p:spPr>
          <a:xfrm>
            <a:off x="953490" y="4032250"/>
            <a:ext cx="2994082" cy="6731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worker.js</a:t>
            </a:r>
          </a:p>
        </p:txBody>
      </p:sp>
      <p:sp>
        <p:nvSpPr>
          <p:cNvPr id="326" name="Shape 326"/>
          <p:cNvSpPr/>
          <p:nvPr/>
        </p:nvSpPr>
        <p:spPr>
          <a:xfrm>
            <a:off x="953490" y="247650"/>
            <a:ext cx="2994082" cy="6731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index.html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Soportado</a:t>
            </a:r>
          </a:p>
        </p:txBody>
      </p:sp>
      <p:sp>
        <p:nvSpPr>
          <p:cNvPr id="329" name="Shape 3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XHR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importScripts(scriptName)</a:t>
            </a:r>
            <a:endParaRPr sz="3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Crear otros workers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No soportado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DOM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window</a:t>
            </a:r>
            <a:endParaRPr sz="3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document</a:t>
            </a:r>
            <a:endParaRPr sz="3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parent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Sintaxis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JavaScript</a:t>
            </a:r>
          </a:p>
        </p:txBody>
      </p:sp>
      <p:sp>
        <p:nvSpPr>
          <p:cNvPr id="337" name="Shape 3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map, reduce, filter</a:t>
            </a:r>
          </a:p>
        </p:txBody>
      </p:sp>
      <p:sp>
        <p:nvSpPr>
          <p:cNvPr id="338" name="Shape 338"/>
          <p:cNvSpPr/>
          <p:nvPr/>
        </p:nvSpPr>
        <p:spPr>
          <a:xfrm>
            <a:off x="1417835" y="1740867"/>
            <a:ext cx="11425983" cy="3757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xs = [1,2,3,4];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dobles = xs.map(x =&gt; x * 2);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pares = xs.filter(x =&gt; x % 2 == 0);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suma = xs.reduce((ac, el) =&gt; ac + el, 0);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sp>
        <p:nvSpPr>
          <p:cNvPr id="341" name="Shape 341"/>
          <p:cNvSpPr/>
          <p:nvPr/>
        </p:nvSpPr>
        <p:spPr>
          <a:xfrm>
            <a:off x="1379735" y="407367"/>
            <a:ext cx="9415017" cy="6424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pjs = require('p-j-s');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cantidad de workers para el pool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pjs.init({ maxWorkers: 4 });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xs = new Uint32Array([1,2,3,4]);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pjs(xs).map(e =&gt; e * 2)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.seq()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// asincrónico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.then(cuadrados =&gt; {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// res [2,4,6,8]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Básico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Comparación</a:t>
            </a:r>
          </a:p>
        </p:txBody>
      </p:sp>
      <p:sp>
        <p:nvSpPr>
          <p:cNvPr id="345" name="Shape 345"/>
          <p:cNvSpPr/>
          <p:nvPr/>
        </p:nvSpPr>
        <p:spPr>
          <a:xfrm>
            <a:off x="5278635" y="1156506"/>
            <a:ext cx="7864898" cy="492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var xs = new Uint32Array([1,2,3,4]);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pjs(xs)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paso 1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.filter(x =&gt; x % 2 == 0)</a:t>
            </a:r>
            <a:endParaRPr sz="3000">
              <a:solidFill>
                <a:srgbClr val="FF7E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paso 2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.map(x =&gt; x * 2)</a:t>
            </a:r>
            <a:endParaRPr sz="3000">
              <a:solidFill>
                <a:srgbClr val="009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terminar cadena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.seq().then(</a:t>
            </a:r>
            <a:r>
              <a:rPr sz="3000">
                <a:solidFill>
                  <a:srgbClr val="FFD479"/>
                </a:solidFill>
                <a:latin typeface="Consolas"/>
                <a:ea typeface="Consolas"/>
                <a:cs typeface="Consolas"/>
                <a:sym typeface="Consolas"/>
              </a:rPr>
              <a:t>ys</a:t>
            </a: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=&gt;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// ys [4,8]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});</a:t>
            </a:r>
          </a:p>
        </p:txBody>
      </p:sp>
      <p:sp>
        <p:nvSpPr>
          <p:cNvPr id="346" name="Shape 346"/>
          <p:cNvSpPr/>
          <p:nvPr/>
        </p:nvSpPr>
        <p:spPr>
          <a:xfrm>
            <a:off x="109735" y="1155699"/>
            <a:ext cx="5560666" cy="4036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var xs = [1,2,3,4];</a:t>
            </a:r>
            <a:endParaRPr sz="3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sz="3000">
                <a:solidFill>
                  <a:srgbClr val="FFD479"/>
                </a:solidFill>
                <a:latin typeface="Consolas"/>
                <a:ea typeface="Consolas"/>
                <a:cs typeface="Consolas"/>
                <a:sym typeface="Consolas"/>
              </a:rPr>
              <a:t>ys</a:t>
            </a: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xs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paso 1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 .filter(x =&gt; x % 2 == 0)</a:t>
            </a:r>
            <a:endParaRPr sz="3000">
              <a:solidFill>
                <a:srgbClr val="FF7E7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// paso 2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1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.map(x =&gt; x * 2);</a:t>
            </a:r>
            <a:endParaRPr sz="3000">
              <a:solidFill>
                <a:srgbClr val="009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ys [4,8]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Inicialización</a:t>
            </a:r>
          </a:p>
        </p:txBody>
      </p:sp>
      <p:sp>
        <p:nvSpPr>
          <p:cNvPr id="349" name="Shape 3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353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351" name="Shape 351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354" name="Shape 354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55" name="Shape 355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56" name="Shape 356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57" name="Shape 357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58" name="Shape 358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361" name="Group 361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359" name="Shape 359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360" name="Shape 360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362" name="Shape 362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365" name="Group 365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363" name="Shape 36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364" name="Shape 36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366" name="Shape 366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369" name="Group 369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367" name="Shape 367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370" name="Shape 370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373" name="Group 373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371" name="Shape 37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374" name="Shape 374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375" name="Shape 375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376" name="Shape 376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377" name="Shape 377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378" name="Shape 378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379" name="Shape 379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380" name="Shape 380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81" name="Shape 381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82" name="Shape 382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83" name="Shape 383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384" name="Shape 384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385" name="Shape 385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386" name="Shape 386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387" name="Shape 387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388" name="Shape 388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389" name="Shape 389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90" name="Shape 390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91" name="Shape 391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92" name="Shape 392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93" name="Shape 393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394" name="Shape 394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395" name="Shape 395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396" name="Shape 396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39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399" name="Shape 399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00" name="Shape 400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402" name="Shape 402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03" name="Shape 403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04" name="Shape 404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405" name="Shape 405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406" name="Shape 406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407" name="Shape 407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408" name="Shape 408"/>
          <p:cNvSpPr/>
          <p:nvPr/>
        </p:nvSpPr>
        <p:spPr>
          <a:xfrm>
            <a:off x="2118867" y="158750"/>
            <a:ext cx="1056467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09" name="Shape 409"/>
          <p:cNvSpPr/>
          <p:nvPr/>
        </p:nvSpPr>
        <p:spPr>
          <a:xfrm flipH="1" flipV="1">
            <a:off x="11828876" y="1191576"/>
            <a:ext cx="1034108" cy="1878104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Creación de Workers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http://jsperf.com/worker-cold-start/6</a:t>
            </a:r>
          </a:p>
        </p:txBody>
      </p:sp>
      <p:graphicFrame>
        <p:nvGraphicFramePr>
          <p:cNvPr id="413" name="Table 413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Worker Pool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Cold start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6.213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120 ops/sec
(98%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4.622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152 ops/sec
(96%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Comunicación de datos</a:t>
            </a: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Cantidad de Workers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Memoria consumida por instancia</a:t>
            </a:r>
            <a:endParaRPr sz="50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FFFFF"/>
                </a:solidFill>
              </a:rPr>
              <a:t>"Intercalación" (</a:t>
            </a:r>
            <a:r>
              <a:rPr i="1" sz="5000">
                <a:solidFill>
                  <a:srgbClr val="FFFFFF"/>
                </a:solidFill>
              </a:rPr>
              <a:t>interleaving</a:t>
            </a:r>
            <a:r>
              <a:rPr sz="5000">
                <a:solidFill>
                  <a:srgbClr val="FFFFFF"/>
                </a:solidFill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Comunicación de datos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roup 422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420" name="Shape 420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423" name="Shape 423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24" name="Shape 424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25" name="Shape 425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26" name="Shape 426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27" name="Shape 427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430" name="Group 430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428" name="Shape 428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431" name="Shape 431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434" name="Group 434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432" name="Shape 432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435" name="Shape 435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438" name="Group 438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436" name="Shape 436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439" name="Shape 439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442" name="Group 442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440" name="Shape 440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443" name="Shape 443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444" name="Shape 444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445" name="Shape 445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446" name="Shape 446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447" name="Shape 447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448" name="Shape 448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449" name="Shape 449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50" name="Shape 450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51" name="Shape 451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52" name="Shape 452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53" name="Shape 453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54" name="Shape 454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455" name="Shape 455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456" name="Shape 456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457" name="Shape 457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458" name="Shape 458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59" name="Shape 459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60" name="Shape 460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61" name="Shape 461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62" name="Shape 462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463" name="Shape 463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464" name="Shape 464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465" name="Shape 465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46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468" name="Shape 468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69" name="Shape 469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470" name="Shape 470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471" name="Shape 471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472" name="Shape 472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473" name="Shape 473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474" name="Shape 474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475" name="Shape 475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476" name="Shape 476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477" name="Shape 477"/>
          <p:cNvSpPr/>
          <p:nvPr/>
        </p:nvSpPr>
        <p:spPr>
          <a:xfrm>
            <a:off x="2398267" y="3104824"/>
            <a:ext cx="10564671" cy="47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78" name="Shape 478"/>
          <p:cNvSpPr/>
          <p:nvPr/>
        </p:nvSpPr>
        <p:spPr>
          <a:xfrm flipH="1" flipV="1">
            <a:off x="11760752" y="3477576"/>
            <a:ext cx="1034108" cy="1878104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Tiempo en serie</a:t>
            </a:r>
          </a:p>
        </p:txBody>
      </p:sp>
      <p:sp>
        <p:nvSpPr>
          <p:cNvPr id="481" name="Shape 4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2" name="Shape 482"/>
          <p:cNvSpPr/>
          <p:nvPr/>
        </p:nvSpPr>
        <p:spPr>
          <a:xfrm>
            <a:off x="2781200" y="4368800"/>
            <a:ext cx="393800" cy="304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aseline="-16666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483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906" y="2957125"/>
            <a:ext cx="3566173" cy="1417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79469" y="1392670"/>
            <a:ext cx="5645862" cy="2243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36333" y="5150534"/>
            <a:ext cx="5532134" cy="41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04813" y="5971119"/>
            <a:ext cx="6995174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16393" y="4421088"/>
            <a:ext cx="457201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Tiempo en paralelo</a:t>
            </a:r>
          </a:p>
        </p:txBody>
      </p:sp>
      <p:sp>
        <p:nvSpPr>
          <p:cNvPr id="490" name="Shape 4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Ideal</a:t>
            </a:r>
          </a:p>
        </p:txBody>
      </p:sp>
      <p:pic>
        <p:nvPicPr>
          <p:cNvPr id="491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3231" y="1681458"/>
            <a:ext cx="5078338" cy="21906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33109" y="5826066"/>
            <a:ext cx="5303534" cy="411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55969" y="5043746"/>
            <a:ext cx="5257814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98869" y="4307146"/>
            <a:ext cx="4572014" cy="45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Tiempo en paralelo</a:t>
            </a:r>
          </a:p>
        </p:txBody>
      </p:sp>
      <p:sp>
        <p:nvSpPr>
          <p:cNvPr id="497" name="Shape 4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Real</a:t>
            </a:r>
          </a:p>
        </p:txBody>
      </p:sp>
      <p:pic>
        <p:nvPicPr>
          <p:cNvPr id="498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6135" y="815228"/>
            <a:ext cx="7012530" cy="847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2803" y="1948410"/>
            <a:ext cx="5839194" cy="1459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2297" y="3978830"/>
            <a:ext cx="6035054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7057" y="4811791"/>
            <a:ext cx="9189734" cy="502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7698" y="5624125"/>
            <a:ext cx="6492254" cy="548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postMessage</a:t>
            </a:r>
          </a:p>
        </p:txBody>
      </p:sp>
      <p:sp>
        <p:nvSpPr>
          <p:cNvPr id="505" name="Shape 505"/>
          <p:cNvSpPr/>
          <p:nvPr/>
        </p:nvSpPr>
        <p:spPr>
          <a:xfrm>
            <a:off x="958355" y="1794420"/>
            <a:ext cx="11099800" cy="11303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postMessage(any message , </a:t>
            </a:r>
            <a:endParaRPr sz="3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optional sequence &lt; Transferable &gt; transfer)</a:t>
            </a:r>
          </a:p>
        </p:txBody>
      </p:sp>
      <p:sp>
        <p:nvSpPr>
          <p:cNvPr id="506" name="Shape 506"/>
          <p:cNvSpPr/>
          <p:nvPr/>
        </p:nvSpPr>
        <p:spPr>
          <a:xfrm>
            <a:off x="964210" y="4876155"/>
            <a:ext cx="11099800" cy="1791345"/>
          </a:xfrm>
          <a:prstGeom prst="rect">
            <a:avLst/>
          </a:prstGeom>
          <a:solidFill>
            <a:srgbClr val="0096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const worker = new Worker('worker.js');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const items = new Uint8Array([1,2,3,4]);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worker.postMessage(items, [ items.buffer ]);</a:t>
            </a:r>
          </a:p>
        </p:txBody>
      </p:sp>
      <p:sp>
        <p:nvSpPr>
          <p:cNvPr id="507" name="Shape 507"/>
          <p:cNvSpPr/>
          <p:nvPr/>
        </p:nvSpPr>
        <p:spPr>
          <a:xfrm>
            <a:off x="959345" y="4135710"/>
            <a:ext cx="2994083" cy="6731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ejemplo</a:t>
            </a:r>
          </a:p>
        </p:txBody>
      </p:sp>
      <p:sp>
        <p:nvSpPr>
          <p:cNvPr id="508" name="Shape 508"/>
          <p:cNvSpPr/>
          <p:nvPr/>
        </p:nvSpPr>
        <p:spPr>
          <a:xfrm>
            <a:off x="946645" y="1064418"/>
            <a:ext cx="2994083" cy="6731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spec</a:t>
            </a:r>
          </a:p>
        </p:txBody>
      </p: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Cloning</a:t>
            </a:r>
          </a:p>
        </p:txBody>
      </p:sp>
      <p:sp>
        <p:nvSpPr>
          <p:cNvPr id="511" name="Shape 5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No transferable</a:t>
            </a:r>
          </a:p>
        </p:txBody>
      </p:sp>
      <p:grpSp>
        <p:nvGrpSpPr>
          <p:cNvPr id="514" name="Group 514"/>
          <p:cNvGrpSpPr/>
          <p:nvPr/>
        </p:nvGrpSpPr>
        <p:grpSpPr>
          <a:xfrm>
            <a:off x="4376981" y="3571628"/>
            <a:ext cx="1670730" cy="2610344"/>
            <a:chOff x="0" y="0"/>
            <a:chExt cx="1670729" cy="2610342"/>
          </a:xfrm>
        </p:grpSpPr>
        <p:sp>
          <p:nvSpPr>
            <p:cNvPr id="512" name="Shape 512"/>
            <p:cNvSpPr/>
            <p:nvPr/>
          </p:nvSpPr>
          <p:spPr>
            <a:xfrm flipV="1">
              <a:off x="835364" y="577987"/>
              <a:ext cx="1" cy="203235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0" y="0"/>
              <a:ext cx="1670730" cy="601965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515" name="Shape 515"/>
          <p:cNvSpPr/>
          <p:nvPr/>
        </p:nvSpPr>
        <p:spPr>
          <a:xfrm>
            <a:off x="2936552" y="4267056"/>
            <a:ext cx="1873896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[1,2,3]</a:t>
            </a:r>
          </a:p>
        </p:txBody>
      </p:sp>
      <p:sp>
        <p:nvSpPr>
          <p:cNvPr id="516" name="Shape 516"/>
          <p:cNvSpPr/>
          <p:nvPr/>
        </p:nvSpPr>
        <p:spPr>
          <a:xfrm>
            <a:off x="4945112" y="4433163"/>
            <a:ext cx="508001" cy="101550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17" name="Shape 517"/>
          <p:cNvSpPr/>
          <p:nvPr/>
        </p:nvSpPr>
        <p:spPr>
          <a:xfrm>
            <a:off x="2890709" y="1676151"/>
            <a:ext cx="8305007" cy="1015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32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FA92"/>
                </a:solidFill>
              </a:rPr>
              <a:t>const xs = new Uint32Array([1,2,3]);</a:t>
            </a:r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Cloning (2)</a:t>
            </a:r>
          </a:p>
        </p:txBody>
      </p:sp>
      <p:sp>
        <p:nvSpPr>
          <p:cNvPr id="520" name="Shape 5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No transferable</a:t>
            </a:r>
          </a:p>
        </p:txBody>
      </p:sp>
      <p:grpSp>
        <p:nvGrpSpPr>
          <p:cNvPr id="523" name="Group 523"/>
          <p:cNvGrpSpPr/>
          <p:nvPr/>
        </p:nvGrpSpPr>
        <p:grpSpPr>
          <a:xfrm>
            <a:off x="4376981" y="3571628"/>
            <a:ext cx="1670730" cy="2610344"/>
            <a:chOff x="0" y="0"/>
            <a:chExt cx="1670729" cy="2610342"/>
          </a:xfrm>
        </p:grpSpPr>
        <p:sp>
          <p:nvSpPr>
            <p:cNvPr id="521" name="Shape 521"/>
            <p:cNvSpPr/>
            <p:nvPr/>
          </p:nvSpPr>
          <p:spPr>
            <a:xfrm flipV="1">
              <a:off x="835364" y="577987"/>
              <a:ext cx="1" cy="203235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22" name="Shape 522"/>
            <p:cNvSpPr/>
            <p:nvPr/>
          </p:nvSpPr>
          <p:spPr>
            <a:xfrm>
              <a:off x="0" y="0"/>
              <a:ext cx="1670730" cy="601965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6520863" y="3571628"/>
            <a:ext cx="2513356" cy="2552518"/>
            <a:chOff x="0" y="0"/>
            <a:chExt cx="2513354" cy="2552516"/>
          </a:xfrm>
        </p:grpSpPr>
        <p:sp>
          <p:nvSpPr>
            <p:cNvPr id="524" name="Shape 524"/>
            <p:cNvSpPr/>
            <p:nvPr/>
          </p:nvSpPr>
          <p:spPr>
            <a:xfrm flipV="1">
              <a:off x="1256677" y="600857"/>
              <a:ext cx="1" cy="195166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0" y="0"/>
              <a:ext cx="2513355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Thread</a:t>
              </a:r>
            </a:p>
          </p:txBody>
        </p:sp>
      </p:grpSp>
      <p:sp>
        <p:nvSpPr>
          <p:cNvPr id="527" name="Shape 527"/>
          <p:cNvSpPr/>
          <p:nvPr/>
        </p:nvSpPr>
        <p:spPr>
          <a:xfrm>
            <a:off x="2936552" y="4267056"/>
            <a:ext cx="1873896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[1,2,3]</a:t>
            </a:r>
          </a:p>
        </p:txBody>
      </p:sp>
      <p:sp>
        <p:nvSpPr>
          <p:cNvPr id="528" name="Shape 528"/>
          <p:cNvSpPr/>
          <p:nvPr/>
        </p:nvSpPr>
        <p:spPr>
          <a:xfrm>
            <a:off x="4945112" y="4433163"/>
            <a:ext cx="508001" cy="101550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29" name="Shape 529"/>
          <p:cNvSpPr/>
          <p:nvPr/>
        </p:nvSpPr>
        <p:spPr>
          <a:xfrm>
            <a:off x="7523540" y="4828590"/>
            <a:ext cx="508001" cy="81088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30" name="Shape 530"/>
          <p:cNvSpPr/>
          <p:nvPr/>
        </p:nvSpPr>
        <p:spPr>
          <a:xfrm>
            <a:off x="5415026" y="4940915"/>
            <a:ext cx="2097686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31" name="Shape 531"/>
          <p:cNvSpPr/>
          <p:nvPr/>
        </p:nvSpPr>
        <p:spPr>
          <a:xfrm>
            <a:off x="8194352" y="4955600"/>
            <a:ext cx="1873896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7E79"/>
                </a:solidFill>
              </a:rPr>
              <a:t>[1,2,3]</a:t>
            </a:r>
          </a:p>
        </p:txBody>
      </p:sp>
      <p:sp>
        <p:nvSpPr>
          <p:cNvPr id="532" name="Shape 532"/>
          <p:cNvSpPr/>
          <p:nvPr/>
        </p:nvSpPr>
        <p:spPr>
          <a:xfrm>
            <a:off x="2890709" y="1676151"/>
            <a:ext cx="8156576" cy="1015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const xs = new Uint32Array([1,2,3]);</a:t>
            </a:r>
            <a:endParaRPr sz="32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worker.postMessage(xs);</a:t>
            </a:r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Transferables</a:t>
            </a:r>
          </a:p>
        </p:txBody>
      </p:sp>
      <p:sp>
        <p:nvSpPr>
          <p:cNvPr id="535" name="Shape 5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538" name="Group 538"/>
          <p:cNvGrpSpPr/>
          <p:nvPr/>
        </p:nvGrpSpPr>
        <p:grpSpPr>
          <a:xfrm>
            <a:off x="4121780" y="3873764"/>
            <a:ext cx="1670730" cy="2610343"/>
            <a:chOff x="0" y="0"/>
            <a:chExt cx="1670729" cy="2610342"/>
          </a:xfrm>
        </p:grpSpPr>
        <p:sp>
          <p:nvSpPr>
            <p:cNvPr id="536" name="Shape 536"/>
            <p:cNvSpPr/>
            <p:nvPr/>
          </p:nvSpPr>
          <p:spPr>
            <a:xfrm flipV="1">
              <a:off x="835364" y="577987"/>
              <a:ext cx="1" cy="203235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37" name="Shape 537"/>
            <p:cNvSpPr/>
            <p:nvPr/>
          </p:nvSpPr>
          <p:spPr>
            <a:xfrm>
              <a:off x="0" y="0"/>
              <a:ext cx="1670730" cy="601965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539" name="Shape 539"/>
          <p:cNvSpPr/>
          <p:nvPr/>
        </p:nvSpPr>
        <p:spPr>
          <a:xfrm>
            <a:off x="2681351" y="4569192"/>
            <a:ext cx="1873895" cy="556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[1,2,3]</a:t>
            </a:r>
          </a:p>
        </p:txBody>
      </p:sp>
      <p:sp>
        <p:nvSpPr>
          <p:cNvPr id="540" name="Shape 540"/>
          <p:cNvSpPr/>
          <p:nvPr/>
        </p:nvSpPr>
        <p:spPr>
          <a:xfrm>
            <a:off x="4689910" y="4735299"/>
            <a:ext cx="508001" cy="101550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41" name="Shape 541"/>
          <p:cNvSpPr/>
          <p:nvPr/>
        </p:nvSpPr>
        <p:spPr>
          <a:xfrm>
            <a:off x="2340545" y="1777751"/>
            <a:ext cx="8323710" cy="1015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sz="32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FA92"/>
                </a:solidFill>
              </a:rPr>
              <a:t>const xs = new Uint32Array([1,2,3]);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Comunicación de código</a:t>
            </a:r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Transferables(2)</a:t>
            </a:r>
          </a:p>
        </p:txBody>
      </p:sp>
      <p:sp>
        <p:nvSpPr>
          <p:cNvPr id="544" name="Shape 5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547" name="Group 547"/>
          <p:cNvGrpSpPr/>
          <p:nvPr/>
        </p:nvGrpSpPr>
        <p:grpSpPr>
          <a:xfrm>
            <a:off x="4121780" y="3873764"/>
            <a:ext cx="1670730" cy="2610343"/>
            <a:chOff x="0" y="0"/>
            <a:chExt cx="1670729" cy="2610342"/>
          </a:xfrm>
        </p:grpSpPr>
        <p:sp>
          <p:nvSpPr>
            <p:cNvPr id="545" name="Shape 545"/>
            <p:cNvSpPr/>
            <p:nvPr/>
          </p:nvSpPr>
          <p:spPr>
            <a:xfrm flipV="1">
              <a:off x="835364" y="577987"/>
              <a:ext cx="1" cy="203235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46" name="Shape 546"/>
            <p:cNvSpPr/>
            <p:nvPr/>
          </p:nvSpPr>
          <p:spPr>
            <a:xfrm>
              <a:off x="0" y="0"/>
              <a:ext cx="1670730" cy="601965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grpSp>
        <p:nvGrpSpPr>
          <p:cNvPr id="550" name="Group 550"/>
          <p:cNvGrpSpPr/>
          <p:nvPr/>
        </p:nvGrpSpPr>
        <p:grpSpPr>
          <a:xfrm>
            <a:off x="6265662" y="3873764"/>
            <a:ext cx="2513356" cy="2552518"/>
            <a:chOff x="0" y="0"/>
            <a:chExt cx="2513354" cy="2552516"/>
          </a:xfrm>
        </p:grpSpPr>
        <p:sp>
          <p:nvSpPr>
            <p:cNvPr id="548" name="Shape 548"/>
            <p:cNvSpPr/>
            <p:nvPr/>
          </p:nvSpPr>
          <p:spPr>
            <a:xfrm flipV="1">
              <a:off x="1256677" y="600857"/>
              <a:ext cx="1" cy="195166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0" y="0"/>
              <a:ext cx="2513355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Thread</a:t>
              </a:r>
            </a:p>
          </p:txBody>
        </p:sp>
      </p:grpSp>
      <p:sp>
        <p:nvSpPr>
          <p:cNvPr id="551" name="Shape 551"/>
          <p:cNvSpPr/>
          <p:nvPr/>
        </p:nvSpPr>
        <p:spPr>
          <a:xfrm>
            <a:off x="4689910" y="4735299"/>
            <a:ext cx="508001" cy="101550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52" name="Shape 552"/>
          <p:cNvSpPr/>
          <p:nvPr/>
        </p:nvSpPr>
        <p:spPr>
          <a:xfrm>
            <a:off x="7268339" y="5130726"/>
            <a:ext cx="508001" cy="81088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553" name="Shape 553"/>
          <p:cNvSpPr/>
          <p:nvPr/>
        </p:nvSpPr>
        <p:spPr>
          <a:xfrm>
            <a:off x="5159824" y="5243051"/>
            <a:ext cx="2097686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54" name="Shape 554"/>
          <p:cNvSpPr/>
          <p:nvPr/>
        </p:nvSpPr>
        <p:spPr>
          <a:xfrm>
            <a:off x="7991152" y="5257736"/>
            <a:ext cx="1873896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[1,2,3]</a:t>
            </a:r>
          </a:p>
        </p:txBody>
      </p:sp>
      <p:sp>
        <p:nvSpPr>
          <p:cNvPr id="555" name="Shape 555"/>
          <p:cNvSpPr/>
          <p:nvPr/>
        </p:nvSpPr>
        <p:spPr>
          <a:xfrm>
            <a:off x="2697911" y="4601589"/>
            <a:ext cx="1873896" cy="556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[1,2,3]</a:t>
            </a:r>
          </a:p>
        </p:txBody>
      </p:sp>
      <p:grpSp>
        <p:nvGrpSpPr>
          <p:cNvPr id="560" name="Group 560"/>
          <p:cNvGrpSpPr/>
          <p:nvPr/>
        </p:nvGrpSpPr>
        <p:grpSpPr>
          <a:xfrm>
            <a:off x="2872041" y="4239816"/>
            <a:ext cx="1310231" cy="1273967"/>
            <a:chOff x="-71833" y="-71833"/>
            <a:chExt cx="1310230" cy="1273966"/>
          </a:xfrm>
        </p:grpSpPr>
        <p:pic>
          <p:nvPicPr>
            <p:cNvPr id="55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8954258">
              <a:off x="-279685" y="514349"/>
              <a:ext cx="1725924" cy="101601"/>
            </a:xfrm>
            <a:prstGeom prst="rect">
              <a:avLst/>
            </a:prstGeom>
            <a:effectLst/>
          </p:spPr>
        </p:pic>
        <p:pic>
          <p:nvPicPr>
            <p:cNvPr id="558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700000">
              <a:off x="53468" y="514349"/>
              <a:ext cx="1346147" cy="101601"/>
            </a:xfrm>
            <a:prstGeom prst="rect">
              <a:avLst/>
            </a:prstGeom>
            <a:effectLst/>
          </p:spPr>
        </p:pic>
      </p:grpSp>
      <p:sp>
        <p:nvSpPr>
          <p:cNvPr id="561" name="Shape 561"/>
          <p:cNvSpPr/>
          <p:nvPr/>
        </p:nvSpPr>
        <p:spPr>
          <a:xfrm>
            <a:off x="2340818" y="1784008"/>
            <a:ext cx="8618737" cy="1251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const xs = new Uint32Array([1,2,3]);</a:t>
            </a:r>
            <a:endParaRPr sz="32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worker.postMessage(xs, [ xs.buffer ]);</a:t>
            </a:r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TypedArrays</a:t>
            </a:r>
          </a:p>
        </p:txBody>
      </p:sp>
      <p:sp>
        <p:nvSpPr>
          <p:cNvPr id="564" name="Shape 5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http://jsperf.com/transferrable-vs-cloning/3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http://jsperf.com/longer-transferrable-vs-cloning/3</a:t>
            </a:r>
          </a:p>
        </p:txBody>
      </p:sp>
      <p:graphicFrame>
        <p:nvGraphicFramePr>
          <p:cNvPr id="565" name="Table 565"/>
          <p:cNvGraphicFramePr/>
          <p:nvPr/>
        </p:nvGraphicFramePr>
        <p:xfrm>
          <a:off x="1612900" y="660400"/>
          <a:ext cx="10709722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609780"/>
                <a:gridCol w="3672224"/>
                <a:gridCol w="3427717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Transferable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Cloning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
(100,000 items)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8.793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1.513 ops/sec
(82%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
(1.000.000 items)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8.767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58 ops/sec
(99%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SharedTypedArrays</a:t>
            </a:r>
          </a:p>
        </p:txBody>
      </p:sp>
      <p:sp>
        <p:nvSpPr>
          <p:cNvPr id="568" name="Shape 5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http://jsperf.com/transfer-shared-vs-not-shared</a:t>
            </a:r>
          </a:p>
        </p:txBody>
      </p:sp>
      <p:graphicFrame>
        <p:nvGraphicFramePr>
          <p:cNvPr id="569" name="Table 569"/>
          <p:cNvGraphicFramePr/>
          <p:nvPr/>
        </p:nvGraphicFramePr>
        <p:xfrm>
          <a:off x="1612900" y="660400"/>
          <a:ext cx="10709722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609780"/>
                <a:gridCol w="3672224"/>
                <a:gridCol w="3427717"/>
              </a:tblGrid>
              <a:tr h="2959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SharedTypedArray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TypedArray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2959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
(100.000 items)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6.223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435 ops/sec
(93%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Comunicación de código</a:t>
            </a:r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75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573" name="Shape 573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576" name="Shape 576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77" name="Shape 577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78" name="Shape 578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79" name="Shape 579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80" name="Shape 580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583" name="Group 583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581" name="Shape 58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584" name="Shape 584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587" name="Group 587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585" name="Shape 585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588" name="Shape 588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591" name="Group 591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589" name="Shape 589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592" name="Shape 592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595" name="Group 595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593" name="Shape 59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596" name="Shape 596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597" name="Shape 597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598" name="Shape 598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599" name="Shape 599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600" name="Shape 600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601" name="Shape 601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602" name="Shape 602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03" name="Shape 603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04" name="Shape 604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05" name="Shape 605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606" name="Shape 606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607" name="Shape 607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608" name="Shape 608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609" name="Shape 609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610" name="Shape 610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611" name="Shape 611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12" name="Shape 612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13" name="Shape 613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14" name="Shape 614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15" name="Shape 615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616" name="Shape 616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617" name="Shape 617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618" name="Shape 618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61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621" name="Shape 621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22" name="Shape 622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623" name="Shape 623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624" name="Shape 624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625" name="Shape 625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626" name="Shape 626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627" name="Shape 627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628" name="Shape 628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629" name="Shape 629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630" name="Shape 630"/>
          <p:cNvSpPr/>
          <p:nvPr/>
        </p:nvSpPr>
        <p:spPr>
          <a:xfrm>
            <a:off x="2398267" y="3104824"/>
            <a:ext cx="10564671" cy="47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31" name="Shape 631"/>
          <p:cNvSpPr/>
          <p:nvPr/>
        </p:nvSpPr>
        <p:spPr>
          <a:xfrm flipH="1" flipV="1">
            <a:off x="11760752" y="3477576"/>
            <a:ext cx="1034108" cy="1878104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Enviar funciones</a:t>
            </a:r>
          </a:p>
        </p:txBody>
      </p:sp>
      <p:sp>
        <p:nvSpPr>
          <p:cNvPr id="634" name="Shape 6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5" name="Shape 635"/>
          <p:cNvSpPr/>
          <p:nvPr/>
        </p:nvSpPr>
        <p:spPr>
          <a:xfrm>
            <a:off x="1119013" y="4018185"/>
            <a:ext cx="10766773" cy="171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 var f = function(a) { return a + 1; };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 worker.postMessage(f);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Uncaught DOMException: Failed to execute 'postMessage' on 'Worker': An object could not be cloned.</a:t>
            </a:r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Alternativa</a:t>
            </a:r>
          </a:p>
        </p:txBody>
      </p:sp>
      <p:sp>
        <p:nvSpPr>
          <p:cNvPr id="638" name="Shape 6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9" name="Shape 639"/>
          <p:cNvSpPr/>
          <p:nvPr/>
        </p:nvSpPr>
        <p:spPr>
          <a:xfrm>
            <a:off x="1119013" y="4191806"/>
            <a:ext cx="10766773" cy="1369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 var f = new Function([ 'a' ], 'return a + 1’);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&gt; f(2)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Codificación</a:t>
            </a:r>
          </a:p>
        </p:txBody>
      </p:sp>
      <p:sp>
        <p:nvSpPr>
          <p:cNvPr id="642" name="Shape 6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Para utilizar con ArrayBuffer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http://jsperf.com/pjs-serialization-comparison/4</a:t>
            </a:r>
          </a:p>
        </p:txBody>
      </p:sp>
      <p:graphicFrame>
        <p:nvGraphicFramePr>
          <p:cNvPr id="643" name="Table 643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Nativo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No nativo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12.811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11.901 ops/sec
(7%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5.139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4.685 ops/sec
(9%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Pasaje mensaje</a:t>
            </a:r>
          </a:p>
        </p:txBody>
      </p:sp>
      <p:sp>
        <p:nvSpPr>
          <p:cNvPr id="646" name="Shape 6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Corto, sin memoria compartida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http://jsperf.com/pjs-serialization/5</a:t>
            </a:r>
          </a:p>
        </p:txBody>
      </p:sp>
      <p:graphicFrame>
        <p:nvGraphicFramePr>
          <p:cNvPr id="647" name="Table 647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Copia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Transferable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11.044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7.107 ops/sec
(36%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5.545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4.845 ops/sec
(13%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Pasaje mensaje</a:t>
            </a:r>
          </a:p>
        </p:txBody>
      </p:sp>
      <p:sp>
        <p:nvSpPr>
          <p:cNvPr id="650" name="Shape 6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Largo, sin memoria compartida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http://jsperf.com/pjs-serialization-long/3</a:t>
            </a:r>
          </a:p>
        </p:txBody>
      </p:sp>
      <p:graphicFrame>
        <p:nvGraphicFramePr>
          <p:cNvPr id="651" name="Table 651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Copia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Transferable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10.736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7.106 ops/sec
(34%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3.273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2.967 ops/sec
(9%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Sincronización</a:t>
            </a:r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Pasaje mensaje</a:t>
            </a:r>
          </a:p>
        </p:txBody>
      </p:sp>
      <p:sp>
        <p:nvSpPr>
          <p:cNvPr id="654" name="Shape 6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Con memoria compartida, a cuatro Web Workers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http://jsperf.com/shared-function-transfer</a:t>
            </a:r>
          </a:p>
        </p:txBody>
      </p:sp>
      <p:graphicFrame>
        <p:nvGraphicFramePr>
          <p:cNvPr id="655" name="Table 655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2959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Copia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Transferable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2959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1.315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1.226 ops/sec
(7%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Contexto</a:t>
            </a:r>
          </a:p>
        </p:txBody>
      </p:sp>
      <p:sp>
        <p:nvSpPr>
          <p:cNvPr id="658" name="Shape 6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Serialización de clausuras</a:t>
            </a: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Clausuras</a:t>
            </a:r>
          </a:p>
        </p:txBody>
      </p:sp>
      <p:sp>
        <p:nvSpPr>
          <p:cNvPr id="661" name="Shape 6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FFFFFF"/>
                </a:solidFill>
              </a:rPr>
              <a:t>Closures</a:t>
            </a:r>
          </a:p>
        </p:txBody>
      </p:sp>
      <p:sp>
        <p:nvSpPr>
          <p:cNvPr id="662" name="Shape 662"/>
          <p:cNvSpPr/>
          <p:nvPr/>
        </p:nvSpPr>
        <p:spPr>
          <a:xfrm>
            <a:off x="1920577" y="1639267"/>
            <a:ext cx="7404051" cy="429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xs = [1,2,3,4];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fact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4;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ys = xs.map(function(x){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x * </a:t>
            </a:r>
            <a:r>
              <a:rPr sz="36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fact</a:t>
            </a: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ys [ 4, 8, 12, 16 ]</a:t>
            </a:r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Contexto Global</a:t>
            </a:r>
          </a:p>
        </p:txBody>
      </p:sp>
      <p:sp>
        <p:nvSpPr>
          <p:cNvPr id="665" name="Shape 6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El mismo para todas las cadenas</a:t>
            </a: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Contexto local</a:t>
            </a:r>
          </a:p>
        </p:txBody>
      </p:sp>
      <p:sp>
        <p:nvSpPr>
          <p:cNvPr id="668" name="Shape 6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Específico para un paso de una cadena</a:t>
            </a:r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Contexto</a:t>
            </a:r>
          </a:p>
        </p:txBody>
      </p:sp>
      <p:sp>
        <p:nvSpPr>
          <p:cNvPr id="671" name="Shape 6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 (1)</a:t>
            </a:r>
          </a:p>
        </p:txBody>
      </p:sp>
      <p:sp>
        <p:nvSpPr>
          <p:cNvPr id="672" name="Shape 672"/>
          <p:cNvSpPr/>
          <p:nvPr/>
        </p:nvSpPr>
        <p:spPr>
          <a:xfrm>
            <a:off x="1948507" y="982885"/>
            <a:ext cx="9107786" cy="5908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xs = new Uint8Array([1,2,3,4]);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// contexto global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pjs.</a:t>
            </a:r>
            <a:r>
              <a:rPr sz="2800">
                <a:solidFill>
                  <a:srgbClr val="FFD479"/>
                </a:solidFill>
                <a:latin typeface="Consolas"/>
                <a:ea typeface="Consolas"/>
                <a:cs typeface="Consolas"/>
                <a:sym typeface="Consolas"/>
              </a:rPr>
              <a:t>updateContext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3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}).then(() =&gt;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pjs(xs).filter(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(e, </a:t>
            </a:r>
            <a:r>
              <a:rPr sz="28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ctx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 =&gt; e &lt;= </a:t>
            </a:r>
            <a:r>
              <a:rPr sz="28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ctx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sz="28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&amp;&amp; e &gt;= </a:t>
            </a:r>
            <a:r>
              <a:rPr sz="28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ctx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sz="28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/* contexto local */ { </a:t>
            </a:r>
            <a:r>
              <a:rPr sz="28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2 }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)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.seq().then(ys =&gt;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// ys [2 ,3]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Contexto</a:t>
            </a:r>
          </a:p>
        </p:txBody>
      </p:sp>
      <p:sp>
        <p:nvSpPr>
          <p:cNvPr id="675" name="Shape 6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 (2)</a:t>
            </a:r>
          </a:p>
        </p:txBody>
      </p:sp>
      <p:sp>
        <p:nvSpPr>
          <p:cNvPr id="676" name="Shape 676"/>
          <p:cNvSpPr/>
          <p:nvPr/>
        </p:nvSpPr>
        <p:spPr>
          <a:xfrm>
            <a:off x="1948507" y="982885"/>
            <a:ext cx="8325744" cy="5908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pjs.updateContext({ A: 0, B: 25, C: 44 })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.then(() =&gt;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var chain = pjs(xs)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.map(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(e, ctx) =&gt; { /* code here */ },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{ A: 5, B: 13 }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).filter(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(e, ctx) =&gt; { /* code here */ },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{ A: 2, E: 9 }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>
            <a:off x="799182" y="1370672"/>
            <a:ext cx="11406436" cy="542047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679" name="Shape 6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Union de contextos</a:t>
            </a:r>
          </a:p>
        </p:txBody>
      </p:sp>
      <p:sp>
        <p:nvSpPr>
          <p:cNvPr id="680" name="Shape 6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81" name="contex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600" y="1866900"/>
            <a:ext cx="9753600" cy="4428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Pasaje contexto</a:t>
            </a:r>
          </a:p>
        </p:txBody>
      </p:sp>
      <p:sp>
        <p:nvSpPr>
          <p:cNvPr id="684" name="Shape 6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Enviar en mismo mensaje que código o separado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http://jsperf.com/additional-sendingdata-comparison/2</a:t>
            </a:r>
          </a:p>
        </p:txBody>
      </p:sp>
      <p:graphicFrame>
        <p:nvGraphicFramePr>
          <p:cNvPr id="685" name="Table 685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Mismo mensaje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Mensajes distintos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6.089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5.497 ops/sec
(10%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389 ops/sec
(2% más lento)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396 ops/sec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Serialización</a:t>
            </a:r>
          </a:p>
        </p:txBody>
      </p:sp>
      <p:sp>
        <p:nvSpPr>
          <p:cNvPr id="688" name="Shape 6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Contexto pequeño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http://jsperf.com/additional-clonningdata-comparison/3</a:t>
            </a:r>
          </a:p>
        </p:txBody>
      </p:sp>
      <p:graphicFrame>
        <p:nvGraphicFramePr>
          <p:cNvPr id="689" name="Table 689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JSON.stringify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Cloning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6.576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6.268 ops/sec
(5%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435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403 ops/sec
(7%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Consolidación de resultados</a:t>
            </a:r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Serialización</a:t>
            </a:r>
          </a:p>
        </p:txBody>
      </p:sp>
      <p:sp>
        <p:nvSpPr>
          <p:cNvPr id="692" name="Shape 6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49148">
              <a:defRPr sz="1800">
                <a:solidFill>
                  <a:srgbClr val="000000"/>
                </a:solidFill>
              </a:defRPr>
            </a:pPr>
            <a:r>
              <a:rPr sz="3008">
                <a:solidFill>
                  <a:srgbClr val="FFFFFF"/>
                </a:solidFill>
              </a:rPr>
              <a:t>Contexto grande</a:t>
            </a:r>
            <a:endParaRPr sz="3008">
              <a:solidFill>
                <a:srgbClr val="FFFFFF"/>
              </a:solidFill>
            </a:endParaRPr>
          </a:p>
          <a:p>
            <a:pPr lvl="0" defTabSz="549148">
              <a:defRPr sz="1800">
                <a:solidFill>
                  <a:srgbClr val="000000"/>
                </a:solidFill>
              </a:defRPr>
            </a:pPr>
            <a:r>
              <a:rPr sz="3008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http://jsperf.com/additional-clonningdata-comparison-long/3</a:t>
            </a:r>
          </a:p>
        </p:txBody>
      </p:sp>
      <p:graphicFrame>
        <p:nvGraphicFramePr>
          <p:cNvPr id="693" name="Table 693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JSON.stringify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Cloning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6.309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5.317 ops/sec
(16%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405 ops/sec
(3% más lento)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416 ops/sec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79">
                <a:solidFill>
                  <a:srgbClr val="FFFFFF"/>
                </a:solidFill>
              </a:rPr>
              <a:t>Contexto con funciones</a:t>
            </a:r>
          </a:p>
        </p:txBody>
      </p:sp>
      <p:sp>
        <p:nvSpPr>
          <p:cNvPr id="696" name="Shape 6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97" name="Shape 697"/>
          <p:cNvSpPr/>
          <p:nvPr/>
        </p:nvSpPr>
        <p:spPr>
          <a:xfrm>
            <a:off x="5786635" y="1904999"/>
            <a:ext cx="7026996" cy="3592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a: 2,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b: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args: [ '</a:t>
            </a:r>
            <a:r>
              <a:rPr sz="3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 ],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code: '</a:t>
            </a:r>
            <a:r>
              <a:rPr sz="3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\n\treturn c + 1;\n</a:t>
            </a: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',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__isFunction: true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98" name="Shape 698"/>
          <p:cNvSpPr/>
          <p:nvPr/>
        </p:nvSpPr>
        <p:spPr>
          <a:xfrm>
            <a:off x="947935" y="1904999"/>
            <a:ext cx="4094337" cy="2703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a: 2,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b: </a:t>
            </a:r>
            <a:r>
              <a:rPr sz="3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3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3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  return c + 1;</a:t>
            </a:r>
            <a:endParaRPr sz="3000">
              <a:solidFill>
                <a:srgbClr val="0096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3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99" name="Shape 699"/>
          <p:cNvSpPr/>
          <p:nvPr/>
        </p:nvSpPr>
        <p:spPr>
          <a:xfrm>
            <a:off x="5029200" y="3066243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Partición de TypedArray(s)</a:t>
            </a:r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Group 705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703" name="Shape 703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706" name="Shape 706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07" name="Shape 707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08" name="Shape 708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09" name="Shape 709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10" name="Shape 710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713" name="Group 713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711" name="Shape 71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714" name="Shape 714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717" name="Group 717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715" name="Shape 715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16" name="Shape 716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718" name="Shape 718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721" name="Group 721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719" name="Shape 719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20" name="Shape 720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722" name="Shape 722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725" name="Group 725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723" name="Shape 72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726" name="Shape 726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727" name="Shape 727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728" name="Shape 728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729" name="Shape 729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730" name="Shape 730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731" name="Shape 731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732" name="Shape 732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33" name="Shape 733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34" name="Shape 734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35" name="Shape 735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736" name="Shape 736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737" name="Shape 737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738" name="Shape 738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739" name="Shape 739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740" name="Shape 740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741" name="Shape 741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42" name="Shape 742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43" name="Shape 743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44" name="Shape 744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45" name="Shape 745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746" name="Shape 746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747" name="Shape 747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748" name="Shape 748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74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751" name="Shape 751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52" name="Shape 752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753" name="Shape 753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754" name="Shape 754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755" name="Shape 755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756" name="Shape 756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757" name="Shape 757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758" name="Shape 758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759" name="Shape 759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760" name="Shape 760"/>
          <p:cNvSpPr/>
          <p:nvPr/>
        </p:nvSpPr>
        <p:spPr>
          <a:xfrm>
            <a:off x="372618" y="1917156"/>
            <a:ext cx="3413133" cy="991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61" name="Shape 761"/>
          <p:cNvSpPr/>
          <p:nvPr/>
        </p:nvSpPr>
        <p:spPr>
          <a:xfrm flipV="1">
            <a:off x="-18627" y="2908299"/>
            <a:ext cx="1826266" cy="1590732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Partición</a:t>
            </a:r>
          </a:p>
        </p:txBody>
      </p:sp>
      <p:sp>
        <p:nvSpPr>
          <p:cNvPr id="764" name="Shape 7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1.000.000 elementos en 4 partes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http://jsperf.com/arraybuffer-split/3</a:t>
            </a:r>
          </a:p>
        </p:txBody>
      </p:sp>
      <p:graphicFrame>
        <p:nvGraphicFramePr>
          <p:cNvPr id="765" name="Table 765"/>
          <p:cNvGraphicFramePr/>
          <p:nvPr/>
        </p:nvGraphicFramePr>
        <p:xfrm>
          <a:off x="635000" y="660400"/>
          <a:ext cx="12165559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2606670"/>
                <a:gridCol w="3023708"/>
                <a:gridCol w="3429138"/>
                <a:gridCol w="3106041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Subarray + Constructor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Subarray + Set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Buffer slice + 
Constructor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2868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2.234 ops/sec
(22%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2.247 ops/sec
(22%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1.613 ops/sec
(5% más lento)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1.638 ops/sec
(3%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1.692 ops/sec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Partición</a:t>
            </a:r>
          </a:p>
        </p:txBody>
      </p:sp>
      <p:sp>
        <p:nvSpPr>
          <p:cNvPr id="768" name="Shape 7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</a:t>
            </a:r>
          </a:p>
        </p:txBody>
      </p:sp>
      <p:sp>
        <p:nvSpPr>
          <p:cNvPr id="769" name="Shape 769"/>
          <p:cNvSpPr/>
          <p:nvPr/>
        </p:nvSpPr>
        <p:spPr>
          <a:xfrm>
            <a:off x="775443" y="2970435"/>
            <a:ext cx="11453913" cy="1298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function typedArraySlice(array, from, to)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new array.constructor(array.subarray(from, to));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Consolidación de resultados</a:t>
            </a:r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5" name="Group 775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773" name="Shape 773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776" name="Shape 776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77" name="Shape 777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78" name="Shape 778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79" name="Shape 779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80" name="Shape 780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783" name="Group 783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781" name="Shape 78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784" name="Shape 784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787" name="Group 787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785" name="Shape 785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788" name="Shape 788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791" name="Group 791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789" name="Shape 789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792" name="Shape 792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795" name="Group 795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793" name="Shape 79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796" name="Shape 796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797" name="Shape 797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798" name="Shape 798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799" name="Shape 799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800" name="Shape 800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801" name="Shape 801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802" name="Shape 802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03" name="Shape 803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04" name="Shape 804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05" name="Shape 805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806" name="Shape 806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807" name="Shape 807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808" name="Shape 808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809" name="Shape 809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810" name="Shape 810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811" name="Shape 811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12" name="Shape 812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13" name="Shape 813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14" name="Shape 814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15" name="Shape 815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816" name="Shape 816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817" name="Shape 817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818" name="Shape 818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81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821" name="Shape 821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22" name="Shape 822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823" name="Shape 823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824" name="Shape 824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825" name="Shape 825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826" name="Shape 826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827" name="Shape 827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828" name="Shape 828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829" name="Shape 829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830" name="Shape 830"/>
          <p:cNvSpPr/>
          <p:nvPr/>
        </p:nvSpPr>
        <p:spPr>
          <a:xfrm>
            <a:off x="-164120" y="5333456"/>
            <a:ext cx="3413133" cy="991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31" name="Shape 831"/>
          <p:cNvSpPr/>
          <p:nvPr/>
        </p:nvSpPr>
        <p:spPr>
          <a:xfrm flipV="1">
            <a:off x="4872" y="6324595"/>
            <a:ext cx="1360931" cy="622626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TypedArray</a:t>
            </a:r>
          </a:p>
        </p:txBody>
      </p:sp>
      <p:sp>
        <p:nvSpPr>
          <p:cNvPr id="834" name="Shape 8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http://jsperf.com/typedarray-merge/2</a:t>
            </a:r>
          </a:p>
        </p:txBody>
      </p:sp>
      <p:graphicFrame>
        <p:nvGraphicFramePr>
          <p:cNvPr id="835" name="Table 835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TypedArray.set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Manual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1.071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327 ops/sec
(69%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1.848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476 ops/sec
(74%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SharedTypedArray</a:t>
            </a:r>
          </a:p>
        </p:txBody>
      </p:sp>
      <p:sp>
        <p:nvSpPr>
          <p:cNvPr id="838" name="Shape 8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http://jsperf.com/sharedtypedarray-merge</a:t>
            </a:r>
          </a:p>
        </p:txBody>
      </p:sp>
      <p:graphicFrame>
        <p:nvGraphicFramePr>
          <p:cNvPr id="839" name="Table 839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2959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TypedArray.set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D479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Manual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2959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340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255 ops/sec
(25%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Esqueletos algorítmicos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Modelo de alto nivel para programación paralela</a:t>
            </a:r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Optimizaciones</a:t>
            </a:r>
          </a:p>
        </p:txBody>
      </p:sp>
    </p:spTree>
  </p:cSld>
  <p:clrMapOvr>
    <a:masterClrMapping/>
  </p:clrMapOvr>
  <p:transition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Tiempo transferencia funciones</a:t>
            </a:r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7" name="Group 847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845" name="Shape 845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846" name="Shape 846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848" name="Shape 848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49" name="Shape 849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50" name="Shape 850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51" name="Shape 851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52" name="Shape 852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855" name="Group 855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853" name="Shape 85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856" name="Shape 856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859" name="Group 859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857" name="Shape 857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860" name="Shape 860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863" name="Group 863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861" name="Shape 86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864" name="Shape 864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867" name="Group 867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865" name="Shape 865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868" name="Shape 868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869" name="Shape 869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870" name="Shape 870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871" name="Shape 871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872" name="Shape 872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873" name="Shape 873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874" name="Shape 874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75" name="Shape 875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76" name="Shape 876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77" name="Shape 877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878" name="Shape 878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879" name="Shape 879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880" name="Shape 880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881" name="Shape 881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882" name="Shape 882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883" name="Shape 883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84" name="Shape 884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85" name="Shape 885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86" name="Shape 886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87" name="Shape 887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888" name="Shape 888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889" name="Shape 889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890" name="Shape 890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89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893" name="Shape 893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94" name="Shape 894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895" name="Shape 895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896" name="Shape 896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897" name="Shape 897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898" name="Shape 898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899" name="Shape 899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900" name="Shape 900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901" name="Shape 901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902" name="Shape 902"/>
          <p:cNvSpPr/>
          <p:nvPr/>
        </p:nvSpPr>
        <p:spPr>
          <a:xfrm>
            <a:off x="2398267" y="3104824"/>
            <a:ext cx="10564671" cy="47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03" name="Shape 903"/>
          <p:cNvSpPr/>
          <p:nvPr/>
        </p:nvSpPr>
        <p:spPr>
          <a:xfrm flipH="1" flipV="1">
            <a:off x="11760752" y="3477576"/>
            <a:ext cx="1034108" cy="1878104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Funciones por clave</a:t>
            </a:r>
          </a:p>
        </p:txBody>
      </p:sp>
      <p:sp>
        <p:nvSpPr>
          <p:cNvPr id="906" name="Shape 9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Ejemplo</a:t>
            </a:r>
          </a:p>
        </p:txBody>
      </p:sp>
      <p:sp>
        <p:nvSpPr>
          <p:cNvPr id="907" name="Shape 907"/>
          <p:cNvSpPr/>
          <p:nvPr/>
        </p:nvSpPr>
        <p:spPr>
          <a:xfrm>
            <a:off x="1426641" y="1503585"/>
            <a:ext cx="6761660" cy="423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 promise = pjs.updateContext({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8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x =&gt; x + 2,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}).then(() =&gt;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pjs(new Uint8Array([1,2,3,4]))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.map('</a:t>
            </a:r>
            <a:r>
              <a:rPr sz="28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')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.seq()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2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.then(result =&gt; {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// result is [ 3, 4, 5, 6 ]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});</a:t>
            </a:r>
            <a:endParaRPr sz="2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});</a:t>
            </a:r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Funciones por clave</a:t>
            </a:r>
          </a:p>
        </p:txBody>
      </p:sp>
      <p:sp>
        <p:nvSpPr>
          <p:cNvPr id="910" name="Shape 9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http://jsperf.com/global-ctx-inlined-func/3</a:t>
            </a:r>
          </a:p>
        </p:txBody>
      </p:sp>
      <p:graphicFrame>
        <p:nvGraphicFramePr>
          <p:cNvPr id="911" name="Table 911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Por nombre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Instancia función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209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199 ops/sec
(5%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126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126 ops/sec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Inlining</a:t>
            </a:r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roup 917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915" name="Shape 915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916" name="Shape 916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918" name="Shape 918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19" name="Shape 919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20" name="Shape 920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21" name="Shape 921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22" name="Shape 922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925" name="Group 925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923" name="Shape 92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924" name="Shape 92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926" name="Shape 926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929" name="Group 929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927" name="Shape 927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928" name="Shape 928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930" name="Shape 930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933" name="Group 933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931" name="Shape 93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932" name="Shape 93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934" name="Shape 934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937" name="Group 937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935" name="Shape 935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936" name="Shape 936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938" name="Shape 938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939" name="Shape 939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940" name="Shape 940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941" name="Shape 941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942" name="Shape 942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943" name="Shape 943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944" name="Shape 944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45" name="Shape 945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46" name="Shape 946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47" name="Shape 947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948" name="Shape 948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949" name="Shape 949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950" name="Shape 950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951" name="Shape 951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952" name="Shape 952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953" name="Shape 953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54" name="Shape 954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55" name="Shape 955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56" name="Shape 956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57" name="Shape 957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958" name="Shape 958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959" name="Shape 959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960" name="Shape 960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96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963" name="Shape 963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64" name="Shape 964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965" name="Shape 965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966" name="Shape 966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967" name="Shape 967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968" name="Shape 968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969" name="Shape 969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970" name="Shape 970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971" name="Shape 971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972" name="Shape 972"/>
          <p:cNvSpPr/>
          <p:nvPr/>
        </p:nvSpPr>
        <p:spPr>
          <a:xfrm>
            <a:off x="5145474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3" name="Shape 973"/>
          <p:cNvSpPr/>
          <p:nvPr/>
        </p:nvSpPr>
        <p:spPr>
          <a:xfrm flipH="1" flipV="1">
            <a:off x="11742442" y="4764282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4" name="Shape 974"/>
          <p:cNvSpPr/>
          <p:nvPr/>
        </p:nvSpPr>
        <p:spPr>
          <a:xfrm>
            <a:off x="7046672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5" name="Shape 975"/>
          <p:cNvSpPr/>
          <p:nvPr/>
        </p:nvSpPr>
        <p:spPr>
          <a:xfrm>
            <a:off x="8996163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6" name="Shape 976"/>
          <p:cNvSpPr/>
          <p:nvPr/>
        </p:nvSpPr>
        <p:spPr>
          <a:xfrm>
            <a:off x="10904828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7" name="Shape 977"/>
          <p:cNvSpPr/>
          <p:nvPr/>
        </p:nvSpPr>
        <p:spPr>
          <a:xfrm flipH="1" flipV="1">
            <a:off x="9607528" y="4918420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8" name="Shape 978"/>
          <p:cNvSpPr/>
          <p:nvPr/>
        </p:nvSpPr>
        <p:spPr>
          <a:xfrm flipH="1" flipV="1">
            <a:off x="7743207" y="4918420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979" name="Shape 979"/>
          <p:cNvSpPr/>
          <p:nvPr/>
        </p:nvSpPr>
        <p:spPr>
          <a:xfrm flipH="1" flipV="1">
            <a:off x="5652298" y="4918420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Tono sepia</a:t>
            </a:r>
          </a:p>
        </p:txBody>
      </p:sp>
      <p:sp>
        <p:nvSpPr>
          <p:cNvPr id="982" name="Shape 9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Secuencial</a:t>
            </a:r>
          </a:p>
        </p:txBody>
      </p:sp>
      <p:sp>
        <p:nvSpPr>
          <p:cNvPr id="983" name="Shape 983"/>
          <p:cNvSpPr/>
          <p:nvPr/>
        </p:nvSpPr>
        <p:spPr>
          <a:xfrm>
            <a:off x="649758" y="231254"/>
            <a:ext cx="11705284" cy="6776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function noise()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Math.random() * 0.5 + 0.5;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function clamp(component)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Math.max(Math.min(255, component), 0);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function distance(scale, dest, src)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clamp(scale * dest + (1 - scale) * src);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function map(data, len)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for (var i = 0; i &lt; len; i += 4)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var r = data[i];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var g = data[i + 1];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var b = data[i + 2];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data[i] = distance(noise(), (r * 0.393) + (g * 0.769) + (b * 0.189), r);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data[i + 1] = distance(noise(), (r * 0.349) + (g * 0.686) + (b * 0.168), g);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data[i + 2] = distance(noise(), (r * 0.272) + (g * 0.534) + (b * 0.131), b);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</p:txBody>
      </p:sp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Tono sepia</a:t>
            </a:r>
          </a:p>
        </p:txBody>
      </p:sp>
      <p:sp>
        <p:nvSpPr>
          <p:cNvPr id="986" name="Shape 9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Paralelo</a:t>
            </a:r>
          </a:p>
        </p:txBody>
      </p:sp>
      <p:sp>
        <p:nvSpPr>
          <p:cNvPr id="987" name="Shape 987"/>
          <p:cNvSpPr/>
          <p:nvPr/>
        </p:nvSpPr>
        <p:spPr>
          <a:xfrm>
            <a:off x="649758" y="377304"/>
            <a:ext cx="11146682" cy="6484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pjs(new Uint32Array(canvasData.data.buffer)).map(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pixel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function noise()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return Math.random() * 0.5 + 0.5;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function clamp(component)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return Math.max(Math.min(255, component), 0);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function distance(scale, dest, src)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return clamp(scale * dest + (1 - scale) * src);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var r = pixel &amp; 0xFF;</a:t>
            </a:r>
            <a:endParaRPr sz="2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var g = (pixel &amp; 0xFF00) &gt;&gt; 8;</a:t>
            </a:r>
            <a:endParaRPr sz="2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var b = (pixel &amp; 0xFF0000) &gt;&gt; 16;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new_r = distance(noise(), (r * 0.393) + (g * 0.769) + (b * 0.189), r);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new_g = distance(noise(), (r * 0.349) + (g * 0.686) + (b * 0.168), g);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new_b = distance(noise(), (r * 0.272) + (g * 0.534) + (b * 0.131), b);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  return (pixel &amp; 0xFF000000) + (new_b &lt;&lt; 16) + (new_g &lt;&lt; 8) + (new_r &amp; 0xFF);</a:t>
            </a:r>
            <a:endParaRPr sz="2000">
              <a:solidFill>
                <a:srgbClr val="00FA9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}).seq(result =&gt; { /* trabajar con el resultado */ });</a:t>
            </a:r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Tono sepia</a:t>
            </a:r>
          </a:p>
        </p:txBody>
      </p:sp>
      <p:sp>
        <p:nvSpPr>
          <p:cNvPr id="990" name="Shape 99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Paralelo</a:t>
            </a:r>
          </a:p>
        </p:txBody>
      </p:sp>
      <p:sp>
        <p:nvSpPr>
          <p:cNvPr id="991" name="Shape 991"/>
          <p:cNvSpPr/>
          <p:nvPr/>
        </p:nvSpPr>
        <p:spPr>
          <a:xfrm>
            <a:off x="649758" y="377304"/>
            <a:ext cx="11146682" cy="6484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pjs(new Uint32Array(canvasData.data.buffer)).map(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pixel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function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return Math.random() * 0.5 + 0.5;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function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clamp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(component)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return Math.max(Math.min(255, component), 0);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function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(scale, dest, src)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return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clamp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(scale * dest + (1 - scale) * src);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r = pixel &amp; 0xFF;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g = (pixel &amp; 0xFF00) &gt;&gt; 8;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b = (pixel &amp; 0xFF0000) &gt;&gt; 16;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new_r =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(), (r * 0.393) + (g * 0.769) + (b * 0.189), r);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new_g =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(), (r * 0.349) + (g * 0.686) + (b * 0.168), g);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new_b =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distance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(), (r * 0.272) + (g * 0.534) + (b * 0.131), b);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(pixel &amp; 0xFF000000) + (new_b &lt;&lt; 16) + (new_g &lt;&lt; 8) + (new_r &amp; 0xFF);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}).seq(result =&gt; { /* trabajar con el resultado */ });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80">
                <a:solidFill>
                  <a:srgbClr val="FFFFFF"/>
                </a:solidFill>
              </a:rPr>
              <a:t>Operaciones trivialmente paralelizables</a:t>
            </a:r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Tono sepia</a:t>
            </a:r>
          </a:p>
        </p:txBody>
      </p:sp>
      <p:sp>
        <p:nvSpPr>
          <p:cNvPr id="994" name="Shape 9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Paralelo</a:t>
            </a:r>
          </a:p>
        </p:txBody>
      </p:sp>
      <p:sp>
        <p:nvSpPr>
          <p:cNvPr id="995" name="Shape 995"/>
          <p:cNvSpPr/>
          <p:nvPr/>
        </p:nvSpPr>
        <p:spPr>
          <a:xfrm>
            <a:off x="205258" y="1107554"/>
            <a:ext cx="12682836" cy="5023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pjs(buff).map(pixel =&gt; {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r = pixel &amp; 0xFF;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g = (pixel &amp; 0xFF00) &gt;&gt; 8;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b = (pixel &amp; 0xFF0000) &gt;&gt; 16;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noise_r =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Math.random() * 0.5 + 0.5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noise_g =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Math.random() * 0.5 + 0.5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noise_b =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Math.random() * 0.5 + 0.5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new_r =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Math.max(Math.min(255,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noise_r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(r * 0.393) + (g * 0.769) + (b * 0.189)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(1 -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noise_r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) * r)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0)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new_g =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Math.max(Math.min(255,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noise_g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(r * 0.349) + (g * 0.686) + (b * 0.168)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(1 -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noise_g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) * g)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, 0)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var new_b =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Math.max(Math.min(255,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noise_b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(r * 0.272) + (g * 0.534) + (b * 0.131)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(1 - </a:t>
            </a:r>
            <a:r>
              <a:rPr sz="2000">
                <a:solidFill>
                  <a:srgbClr val="00FA92"/>
                </a:solidFill>
                <a:latin typeface="Consolas"/>
                <a:ea typeface="Consolas"/>
                <a:cs typeface="Consolas"/>
                <a:sym typeface="Consolas"/>
              </a:rPr>
              <a:t>noise_b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FF7E79"/>
                </a:solidFill>
                <a:latin typeface="Consolas"/>
                <a:ea typeface="Consolas"/>
                <a:cs typeface="Consolas"/>
                <a:sym typeface="Consolas"/>
              </a:rPr>
              <a:t>* b)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sz="2000">
                <a:solidFill>
                  <a:srgbClr val="0096FF"/>
                </a:solidFill>
                <a:latin typeface="Consolas"/>
                <a:ea typeface="Consolas"/>
                <a:cs typeface="Consolas"/>
                <a:sym typeface="Consolas"/>
              </a:rPr>
              <a:t>0)</a:t>
            </a: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return (pixel &amp; 0xFF000000) + (new_b &lt;&lt; 16) + (new_g &lt;&lt; 8) + (new_r &amp; 0xFF);</a:t>
            </a:r>
            <a:endParaRPr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}.seq(result =&gt; { /* trabajar con resultado */ });</a:t>
            </a:r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Inlining</a:t>
            </a:r>
          </a:p>
        </p:txBody>
      </p:sp>
      <p:sp>
        <p:nvSpPr>
          <p:cNvPr id="998" name="Shape 9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http://jsperf.com/pjs-map-inlining/7</a:t>
            </a:r>
          </a:p>
        </p:txBody>
      </p:sp>
      <p:graphicFrame>
        <p:nvGraphicFramePr>
          <p:cNvPr id="999" name="Table 999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Manual
inlining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Sin inlining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27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6 ops/sec
(78%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FF7E79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24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15 ops/sec
(38%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Caché de funciones</a:t>
            </a:r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5" name="Group 1005"/>
          <p:cNvGrpSpPr/>
          <p:nvPr/>
        </p:nvGrpSpPr>
        <p:grpSpPr>
          <a:xfrm>
            <a:off x="2757970" y="461485"/>
            <a:ext cx="1668437" cy="6235701"/>
            <a:chOff x="0" y="0"/>
            <a:chExt cx="1668436" cy="6235700"/>
          </a:xfrm>
        </p:grpSpPr>
        <p:sp>
          <p:nvSpPr>
            <p:cNvPr id="1003" name="Shape 1003"/>
            <p:cNvSpPr/>
            <p:nvPr/>
          </p:nvSpPr>
          <p:spPr>
            <a:xfrm flipV="1">
              <a:off x="834218" y="577195"/>
              <a:ext cx="1" cy="5658506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0" y="0"/>
              <a:ext cx="1668437" cy="601139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UI Thread</a:t>
              </a:r>
            </a:p>
          </p:txBody>
        </p:sp>
      </p:grpSp>
      <p:sp>
        <p:nvSpPr>
          <p:cNvPr id="1006" name="Shape 1006"/>
          <p:cNvSpPr/>
          <p:nvPr/>
        </p:nvSpPr>
        <p:spPr>
          <a:xfrm>
            <a:off x="3338188" y="1943100"/>
            <a:ext cx="508001" cy="14224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07" name="Shape 1007"/>
          <p:cNvSpPr/>
          <p:nvPr/>
        </p:nvSpPr>
        <p:spPr>
          <a:xfrm>
            <a:off x="2073000" y="1943100"/>
            <a:ext cx="1273077" cy="0"/>
          </a:xfrm>
          <a:prstGeom prst="line">
            <a:avLst/>
          </a:prstGeom>
          <a:ln w="25400">
            <a:solidFill>
              <a:srgbClr val="0096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08" name="Shape 1008"/>
          <p:cNvSpPr/>
          <p:nvPr/>
        </p:nvSpPr>
        <p:spPr>
          <a:xfrm>
            <a:off x="53873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09" name="Shape 1009"/>
          <p:cNvSpPr/>
          <p:nvPr/>
        </p:nvSpPr>
        <p:spPr>
          <a:xfrm>
            <a:off x="3634817" y="3340094"/>
            <a:ext cx="755971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10" name="Shape 1010"/>
          <p:cNvSpPr/>
          <p:nvPr>
            <p:ph type="title" idx="4294967295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p-j-s</a:t>
            </a:r>
          </a:p>
        </p:txBody>
      </p:sp>
      <p:grpSp>
        <p:nvGrpSpPr>
          <p:cNvPr id="1013" name="Group 1013"/>
          <p:cNvGrpSpPr/>
          <p:nvPr/>
        </p:nvGrpSpPr>
        <p:grpSpPr>
          <a:xfrm>
            <a:off x="4767124" y="460559"/>
            <a:ext cx="1748528" cy="6237552"/>
            <a:chOff x="-196403" y="0"/>
            <a:chExt cx="1748526" cy="6237550"/>
          </a:xfrm>
        </p:grpSpPr>
        <p:sp>
          <p:nvSpPr>
            <p:cNvPr id="1011" name="Shape 1011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012" name="Shape 1012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1</a:t>
              </a:r>
            </a:p>
          </p:txBody>
        </p:sp>
      </p:grpSp>
      <p:sp>
        <p:nvSpPr>
          <p:cNvPr id="1014" name="Shape 1014"/>
          <p:cNvSpPr/>
          <p:nvPr/>
        </p:nvSpPr>
        <p:spPr>
          <a:xfrm>
            <a:off x="73050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1017" name="Group 1017"/>
          <p:cNvGrpSpPr/>
          <p:nvPr/>
        </p:nvGrpSpPr>
        <p:grpSpPr>
          <a:xfrm>
            <a:off x="6684824" y="460559"/>
            <a:ext cx="1748528" cy="6237552"/>
            <a:chOff x="-196403" y="0"/>
            <a:chExt cx="1748526" cy="6237550"/>
          </a:xfrm>
        </p:grpSpPr>
        <p:sp>
          <p:nvSpPr>
            <p:cNvPr id="1015" name="Shape 1015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016" name="Shape 1016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2</a:t>
              </a:r>
            </a:p>
          </p:txBody>
        </p:sp>
      </p:grpSp>
      <p:sp>
        <p:nvSpPr>
          <p:cNvPr id="1018" name="Shape 1018"/>
          <p:cNvSpPr/>
          <p:nvPr/>
        </p:nvSpPr>
        <p:spPr>
          <a:xfrm>
            <a:off x="92227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1021" name="Group 1021"/>
          <p:cNvGrpSpPr/>
          <p:nvPr/>
        </p:nvGrpSpPr>
        <p:grpSpPr>
          <a:xfrm>
            <a:off x="8602524" y="460559"/>
            <a:ext cx="1748528" cy="6237552"/>
            <a:chOff x="-196403" y="0"/>
            <a:chExt cx="1748526" cy="6237550"/>
          </a:xfrm>
        </p:grpSpPr>
        <p:sp>
          <p:nvSpPr>
            <p:cNvPr id="1019" name="Shape 1019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020" name="Shape 1020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3</a:t>
              </a:r>
            </a:p>
          </p:txBody>
        </p:sp>
      </p:grpSp>
      <p:sp>
        <p:nvSpPr>
          <p:cNvPr id="1022" name="Shape 1022"/>
          <p:cNvSpPr/>
          <p:nvPr/>
        </p:nvSpPr>
        <p:spPr>
          <a:xfrm>
            <a:off x="11140488" y="3363435"/>
            <a:ext cx="508001" cy="1270001"/>
          </a:xfrm>
          <a:prstGeom prst="rect">
            <a:avLst/>
          </a:prstGeom>
          <a:solidFill>
            <a:srgbClr val="4F8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grpSp>
        <p:nvGrpSpPr>
          <p:cNvPr id="1025" name="Group 1025"/>
          <p:cNvGrpSpPr/>
          <p:nvPr/>
        </p:nvGrpSpPr>
        <p:grpSpPr>
          <a:xfrm>
            <a:off x="10520224" y="460559"/>
            <a:ext cx="1748528" cy="6237552"/>
            <a:chOff x="-196403" y="0"/>
            <a:chExt cx="1748526" cy="6237550"/>
          </a:xfrm>
        </p:grpSpPr>
        <p:sp>
          <p:nvSpPr>
            <p:cNvPr id="1023" name="Shape 1023"/>
            <p:cNvSpPr/>
            <p:nvPr/>
          </p:nvSpPr>
          <p:spPr>
            <a:xfrm flipV="1">
              <a:off x="677859" y="600857"/>
              <a:ext cx="1" cy="563669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1024" name="Shape 1024"/>
            <p:cNvSpPr/>
            <p:nvPr/>
          </p:nvSpPr>
          <p:spPr>
            <a:xfrm>
              <a:off x="-196404" y="0"/>
              <a:ext cx="1748528" cy="625783"/>
            </a:xfrm>
            <a:prstGeom prst="rect">
              <a:avLst/>
            </a:prstGeom>
            <a:solidFill>
              <a:srgbClr val="000000"/>
            </a:solidFill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600"/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FFFFFF"/>
                  </a:solidFill>
                </a:rPr>
                <a:t>Worker 4</a:t>
              </a:r>
            </a:p>
          </p:txBody>
        </p:sp>
      </p:grpSp>
      <p:sp>
        <p:nvSpPr>
          <p:cNvPr id="1026" name="Shape 1026"/>
          <p:cNvSpPr/>
          <p:nvPr/>
        </p:nvSpPr>
        <p:spPr>
          <a:xfrm>
            <a:off x="64051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1027" name="Shape 1027"/>
          <p:cNvSpPr/>
          <p:nvPr/>
        </p:nvSpPr>
        <p:spPr>
          <a:xfrm>
            <a:off x="7244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1028" name="Shape 1028"/>
          <p:cNvSpPr/>
          <p:nvPr/>
        </p:nvSpPr>
        <p:spPr>
          <a:xfrm>
            <a:off x="13721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</a:t>
            </a:r>
          </a:p>
        </p:txBody>
      </p:sp>
      <p:sp>
        <p:nvSpPr>
          <p:cNvPr id="1029" name="Shape 1029"/>
          <p:cNvSpPr/>
          <p:nvPr/>
        </p:nvSpPr>
        <p:spPr>
          <a:xfrm>
            <a:off x="2032552" y="1155700"/>
            <a:ext cx="635001" cy="635001"/>
          </a:xfrm>
          <a:prstGeom prst="rect">
            <a:avLst/>
          </a:prstGeom>
          <a:solidFill>
            <a:srgbClr val="FFFF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</a:t>
            </a:r>
          </a:p>
        </p:txBody>
      </p:sp>
      <p:sp>
        <p:nvSpPr>
          <p:cNvPr id="1030" name="Shape 1030"/>
          <p:cNvSpPr/>
          <p:nvPr/>
        </p:nvSpPr>
        <p:spPr>
          <a:xfrm>
            <a:off x="4491425" y="3492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1031" name="Shape 1031"/>
          <p:cNvSpPr/>
          <p:nvPr/>
        </p:nvSpPr>
        <p:spPr>
          <a:xfrm>
            <a:off x="6553324" y="3492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1032" name="Shape 1032"/>
          <p:cNvSpPr/>
          <p:nvPr/>
        </p:nvSpPr>
        <p:spPr>
          <a:xfrm flipV="1">
            <a:off x="3749117" y="3340094"/>
            <a:ext cx="545838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33" name="Shape 1033"/>
          <p:cNvSpPr/>
          <p:nvPr/>
        </p:nvSpPr>
        <p:spPr>
          <a:xfrm flipV="1">
            <a:off x="3754868" y="3340094"/>
            <a:ext cx="3547633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34" name="Shape 1034"/>
          <p:cNvSpPr/>
          <p:nvPr/>
        </p:nvSpPr>
        <p:spPr>
          <a:xfrm flipH="1">
            <a:off x="3962399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35" name="Shape 1035"/>
          <p:cNvSpPr/>
          <p:nvPr/>
        </p:nvSpPr>
        <p:spPr>
          <a:xfrm>
            <a:off x="8510570" y="3492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036" name="Shape 1036"/>
          <p:cNvSpPr/>
          <p:nvPr/>
        </p:nvSpPr>
        <p:spPr>
          <a:xfrm>
            <a:off x="10428270" y="3492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037" name="Shape 1037"/>
          <p:cNvSpPr/>
          <p:nvPr/>
        </p:nvSpPr>
        <p:spPr>
          <a:xfrm>
            <a:off x="4516825" y="4753607"/>
            <a:ext cx="635001" cy="635001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1038" name="Shape 1038"/>
          <p:cNvSpPr/>
          <p:nvPr/>
        </p:nvSpPr>
        <p:spPr>
          <a:xfrm>
            <a:off x="6578724" y="4753607"/>
            <a:ext cx="635001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1039" name="Shape 1039"/>
          <p:cNvSpPr/>
          <p:nvPr/>
        </p:nvSpPr>
        <p:spPr>
          <a:xfrm>
            <a:off x="8535970" y="4753607"/>
            <a:ext cx="635001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0453670" y="4753607"/>
            <a:ext cx="635001" cy="635001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1041" name="Shape 1041"/>
          <p:cNvSpPr/>
          <p:nvPr/>
        </p:nvSpPr>
        <p:spPr>
          <a:xfrm flipH="1">
            <a:off x="5812225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42" name="Shape 1042"/>
          <p:cNvSpPr/>
          <p:nvPr/>
        </p:nvSpPr>
        <p:spPr>
          <a:xfrm flipH="1">
            <a:off x="77782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43" name="Shape 1043"/>
          <p:cNvSpPr/>
          <p:nvPr/>
        </p:nvSpPr>
        <p:spPr>
          <a:xfrm flipH="1">
            <a:off x="9773018" y="4610094"/>
            <a:ext cx="1479442" cy="1"/>
          </a:xfrm>
          <a:prstGeom prst="line">
            <a:avLst/>
          </a:prstGeom>
          <a:ln w="38100" cap="rnd">
            <a:solidFill>
              <a:srgbClr val="4F8F00"/>
            </a:solidFill>
            <a:custDash>
              <a:ds d="1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44" name="Shape 1044"/>
          <p:cNvSpPr/>
          <p:nvPr/>
        </p:nvSpPr>
        <p:spPr>
          <a:xfrm>
            <a:off x="3338188" y="4483100"/>
            <a:ext cx="508001" cy="7874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45" name="Shape 1045"/>
          <p:cNvSpPr/>
          <p:nvPr/>
        </p:nvSpPr>
        <p:spPr>
          <a:xfrm>
            <a:off x="108501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1046" name="Shape 1046"/>
          <p:cNvSpPr/>
          <p:nvPr/>
        </p:nvSpPr>
        <p:spPr>
          <a:xfrm>
            <a:off x="7689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4166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C'</a:t>
            </a:r>
          </a:p>
        </p:txBody>
      </p:sp>
      <p:sp>
        <p:nvSpPr>
          <p:cNvPr id="1048" name="Shape 1048"/>
          <p:cNvSpPr/>
          <p:nvPr/>
        </p:nvSpPr>
        <p:spPr>
          <a:xfrm>
            <a:off x="2077002" y="5461000"/>
            <a:ext cx="635001" cy="635000"/>
          </a:xfrm>
          <a:prstGeom prst="rect">
            <a:avLst/>
          </a:prstGeom>
          <a:solidFill>
            <a:srgbClr val="00FA92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D'</a:t>
            </a:r>
          </a:p>
        </p:txBody>
      </p:sp>
      <p:pic>
        <p:nvPicPr>
          <p:cNvPr id="104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2065765" y="5049073"/>
            <a:ext cx="1346201" cy="352235"/>
          </a:xfrm>
          <a:prstGeom prst="rect">
            <a:avLst/>
          </a:prstGeom>
        </p:spPr>
      </p:pic>
      <p:sp>
        <p:nvSpPr>
          <p:cNvPr id="1051" name="Shape 1051"/>
          <p:cNvSpPr/>
          <p:nvPr/>
        </p:nvSpPr>
        <p:spPr>
          <a:xfrm>
            <a:off x="3869168" y="3340094"/>
            <a:ext cx="1494857" cy="1"/>
          </a:xfrm>
          <a:prstGeom prst="line">
            <a:avLst/>
          </a:prstGeom>
          <a:ln w="38100" cap="rnd">
            <a:solidFill>
              <a:srgbClr val="0096FF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52" name="Shape 1052"/>
          <p:cNvSpPr/>
          <p:nvPr/>
        </p:nvSpPr>
        <p:spPr>
          <a:xfrm>
            <a:off x="794474" y="2095500"/>
            <a:ext cx="635001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</a:t>
            </a:r>
          </a:p>
        </p:txBody>
      </p:sp>
      <p:sp>
        <p:nvSpPr>
          <p:cNvPr id="1053" name="Shape 1053"/>
          <p:cNvSpPr/>
          <p:nvPr/>
        </p:nvSpPr>
        <p:spPr>
          <a:xfrm>
            <a:off x="1398142" y="2095500"/>
            <a:ext cx="635001" cy="635000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</a:t>
            </a:r>
          </a:p>
        </p:txBody>
      </p:sp>
      <p:sp>
        <p:nvSpPr>
          <p:cNvPr id="1054" name="Shape 1054"/>
          <p:cNvSpPr/>
          <p:nvPr/>
        </p:nvSpPr>
        <p:spPr>
          <a:xfrm>
            <a:off x="2032319" y="2095500"/>
            <a:ext cx="635001" cy="635000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055" name="Shape 1055"/>
          <p:cNvSpPr/>
          <p:nvPr/>
        </p:nvSpPr>
        <p:spPr>
          <a:xfrm>
            <a:off x="2640279" y="2095500"/>
            <a:ext cx="635001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056" name="Shape 1056"/>
          <p:cNvSpPr/>
          <p:nvPr/>
        </p:nvSpPr>
        <p:spPr>
          <a:xfrm>
            <a:off x="800100" y="4292600"/>
            <a:ext cx="635000" cy="635000"/>
          </a:xfrm>
          <a:prstGeom prst="rect">
            <a:avLst/>
          </a:prstGeom>
          <a:solidFill>
            <a:srgbClr val="FFD4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A'</a:t>
            </a:r>
          </a:p>
        </p:txBody>
      </p:sp>
      <p:sp>
        <p:nvSpPr>
          <p:cNvPr id="1057" name="Shape 1057"/>
          <p:cNvSpPr/>
          <p:nvPr/>
        </p:nvSpPr>
        <p:spPr>
          <a:xfrm>
            <a:off x="1397000" y="4289100"/>
            <a:ext cx="635000" cy="635001"/>
          </a:xfrm>
          <a:prstGeom prst="rect">
            <a:avLst/>
          </a:prstGeom>
          <a:solidFill>
            <a:srgbClr val="FF7E79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/>
            </a:pPr>
            <a:r>
              <a:rPr sz="2600"/>
              <a:t>B'</a:t>
            </a:r>
          </a:p>
        </p:txBody>
      </p:sp>
      <p:sp>
        <p:nvSpPr>
          <p:cNvPr id="1058" name="Shape 1058"/>
          <p:cNvSpPr/>
          <p:nvPr/>
        </p:nvSpPr>
        <p:spPr>
          <a:xfrm>
            <a:off x="2032000" y="4289100"/>
            <a:ext cx="635000" cy="635001"/>
          </a:xfrm>
          <a:prstGeom prst="rect">
            <a:avLst/>
          </a:prstGeom>
          <a:solidFill>
            <a:srgbClr val="0096FF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C'</a:t>
            </a:r>
          </a:p>
        </p:txBody>
      </p:sp>
      <p:sp>
        <p:nvSpPr>
          <p:cNvPr id="1059" name="Shape 1059"/>
          <p:cNvSpPr/>
          <p:nvPr/>
        </p:nvSpPr>
        <p:spPr>
          <a:xfrm>
            <a:off x="2641600" y="4292600"/>
            <a:ext cx="635000" cy="635000"/>
          </a:xfrm>
          <a:prstGeom prst="rect">
            <a:avLst/>
          </a:prstGeom>
          <a:solidFill>
            <a:srgbClr val="4F8F00"/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FFFFFF"/>
                </a:solidFill>
              </a:rPr>
              <a:t>D'</a:t>
            </a:r>
          </a:p>
        </p:txBody>
      </p:sp>
      <p:sp>
        <p:nvSpPr>
          <p:cNvPr id="1060" name="Shape 1060"/>
          <p:cNvSpPr/>
          <p:nvPr/>
        </p:nvSpPr>
        <p:spPr>
          <a:xfrm>
            <a:off x="5145474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1" name="Shape 1061"/>
          <p:cNvSpPr/>
          <p:nvPr/>
        </p:nvSpPr>
        <p:spPr>
          <a:xfrm flipH="1" flipV="1">
            <a:off x="11742442" y="4764282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2" name="Shape 1062"/>
          <p:cNvSpPr/>
          <p:nvPr/>
        </p:nvSpPr>
        <p:spPr>
          <a:xfrm>
            <a:off x="7046672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3" name="Shape 1063"/>
          <p:cNvSpPr/>
          <p:nvPr/>
        </p:nvSpPr>
        <p:spPr>
          <a:xfrm>
            <a:off x="8996163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4" name="Shape 1064"/>
          <p:cNvSpPr/>
          <p:nvPr/>
        </p:nvSpPr>
        <p:spPr>
          <a:xfrm>
            <a:off x="10904828" y="3104824"/>
            <a:ext cx="976541" cy="1797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0800">
            <a:solidFill>
              <a:srgbClr val="00F9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5" name="Shape 1065"/>
          <p:cNvSpPr/>
          <p:nvPr/>
        </p:nvSpPr>
        <p:spPr>
          <a:xfrm flipH="1" flipV="1">
            <a:off x="9607528" y="4918420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6" name="Shape 1066"/>
          <p:cNvSpPr/>
          <p:nvPr/>
        </p:nvSpPr>
        <p:spPr>
          <a:xfrm flipH="1" flipV="1">
            <a:off x="7743207" y="4918420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067" name="Shape 1067"/>
          <p:cNvSpPr/>
          <p:nvPr/>
        </p:nvSpPr>
        <p:spPr>
          <a:xfrm flipH="1" flipV="1">
            <a:off x="5652298" y="4918420"/>
            <a:ext cx="1052419" cy="591398"/>
          </a:xfrm>
          <a:prstGeom prst="line">
            <a:avLst/>
          </a:prstGeom>
          <a:ln w="50800">
            <a:solidFill>
              <a:srgbClr val="00F9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Caché de funciones</a:t>
            </a:r>
          </a:p>
        </p:txBody>
      </p:sp>
      <p:sp>
        <p:nvSpPr>
          <p:cNvPr id="1070" name="Shape 10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http://jsperf.com/p-j-s-with-vs-without-function-cache/4</a:t>
            </a:r>
          </a:p>
        </p:txBody>
      </p:sp>
      <p:graphicFrame>
        <p:nvGraphicFramePr>
          <p:cNvPr id="1071" name="Table 1071"/>
          <p:cNvGraphicFramePr/>
          <p:nvPr/>
        </p:nvGraphicFramePr>
        <p:xfrm>
          <a:off x="1612900" y="660400"/>
          <a:ext cx="10464800" cy="59182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3527227"/>
                <a:gridCol w="3588243"/>
                <a:gridCol w="3349328"/>
              </a:tblGrid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Navegador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Con caché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Sin caché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Chrome 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26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26 ops/sec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solidFill>
                      <a:srgbClr val="4F8F00"/>
                    </a:solidFill>
                  </a:tcPr>
                </a:tc>
              </a:tr>
              <a:tr h="19727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/>
                        <a:t>FF Nightly 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25 ops/sec</a:t>
                      </a: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FFFFFF"/>
                      </a:solidFill>
                      <a:miter lim="400000"/>
                    </a:lnR>
                    <a:lnB w="12700">
                      <a:miter lim="400000"/>
                    </a:lnB>
                    <a:solidFill>
                      <a:srgbClr val="4F8F00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21 ops/sec
(16% más lento)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FFFFFF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rgbClr val="FF7E7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Case de estudio</a:t>
            </a:r>
          </a:p>
        </p:txBody>
      </p:sp>
      <p:sp>
        <p:nvSpPr>
          <p:cNvPr id="1074" name="Shape 10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Transformación de imágenes</a:t>
            </a:r>
          </a:p>
        </p:txBody>
      </p:sp>
      <p:pic>
        <p:nvPicPr>
          <p:cNvPr id="1075" name="poolSapia.jpg"/>
          <p:cNvPicPr/>
          <p:nvPr/>
        </p:nvPicPr>
        <p:blipFill>
          <a:blip r:embed="rId2">
            <a:extLst/>
          </a:blip>
          <a:srcRect l="6790" t="0" r="6790" b="0"/>
          <a:stretch>
            <a:fillRect/>
          </a:stretch>
        </p:blipFill>
        <p:spPr>
          <a:xfrm>
            <a:off x="7416006" y="673100"/>
            <a:ext cx="3951112" cy="609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pic.png"/>
          <p:cNvPicPr/>
          <p:nvPr/>
        </p:nvPicPr>
        <p:blipFill>
          <a:blip r:embed="rId3">
            <a:extLst/>
          </a:blip>
          <a:srcRect l="6790" t="0" r="6790" b="0"/>
          <a:stretch>
            <a:fillRect/>
          </a:stretch>
        </p:blipFill>
        <p:spPr>
          <a:xfrm>
            <a:off x="1637506" y="673100"/>
            <a:ext cx="3951112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Demo</a:t>
            </a:r>
          </a:p>
        </p:txBody>
      </p:sp>
    </p:spTree>
  </p:cSld>
  <p:clrMapOvr>
    <a:masterClrMapping/>
  </p:clrMapOvr>
  <p:transition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TypedArray</a:t>
            </a:r>
          </a:p>
        </p:txBody>
      </p:sp>
      <p:sp>
        <p:nvSpPr>
          <p:cNvPr id="1081" name="Shape 10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82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520700"/>
            <a:ext cx="112776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SharedTypedArray</a:t>
            </a:r>
          </a:p>
        </p:txBody>
      </p:sp>
      <p:sp>
        <p:nvSpPr>
          <p:cNvPr id="1085" name="Shape 10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8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600" y="520700"/>
            <a:ext cx="11277600" cy="619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Sitio web</a:t>
            </a:r>
          </a:p>
        </p:txBody>
      </p:sp>
      <p:sp>
        <p:nvSpPr>
          <p:cNvPr id="1089" name="Shape 10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http://pjsteam.github.io/pjs/</a:t>
            </a:r>
          </a:p>
        </p:txBody>
      </p:sp>
      <p:pic>
        <p:nvPicPr>
          <p:cNvPr id="109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379219"/>
            <a:ext cx="8890000" cy="6480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